
<file path=[Content_Types].xml><?xml version="1.0" encoding="utf-8"?>
<Types xmlns="http://schemas.openxmlformats.org/package/2006/content-types">
  <Default Extension="bin" ContentType="application/vnd.openxmlformats-officedocument.oleObject"/>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3660" r:id="rId1"/>
  </p:sldMasterIdLst>
  <p:notesMasterIdLst>
    <p:notesMasterId r:id="rId7"/>
  </p:notesMasterIdLst>
  <p:handoutMasterIdLst>
    <p:handoutMasterId r:id="rId8"/>
  </p:handoutMasterIdLst>
  <p:sldIdLst>
    <p:sldId id="409" r:id="rId2"/>
    <p:sldId id="412" r:id="rId3"/>
    <p:sldId id="415" r:id="rId4"/>
    <p:sldId id="413" r:id="rId5"/>
    <p:sldId id="414" r:id="rId6"/>
  </p:sldIdLst>
  <p:sldSz cx="9144000" cy="6858000" type="screen4x3"/>
  <p:notesSz cx="6797675" cy="9926638"/>
  <p:custDataLst>
    <p:tags r:id="rId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B9E7C"/>
    <a:srgbClr val="268A62"/>
    <a:srgbClr val="FDB418"/>
    <a:srgbClr val="E2EFD9"/>
    <a:srgbClr val="9ECB7F"/>
    <a:srgbClr val="F3312C"/>
    <a:srgbClr val="F3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346" autoAdjust="0"/>
    <p:restoredTop sz="94631"/>
  </p:normalViewPr>
  <p:slideViewPr>
    <p:cSldViewPr snapToGrid="0" snapToObjects="1">
      <p:cViewPr varScale="1">
        <p:scale>
          <a:sx n="127" d="100"/>
          <a:sy n="127" d="100"/>
        </p:scale>
        <p:origin x="768" y="176"/>
      </p:cViewPr>
      <p:guideLst>
        <p:guide orient="horz" pos="2160"/>
        <p:guide pos="2880"/>
      </p:guideLst>
    </p:cSldViewPr>
  </p:slideViewPr>
  <p:notesTextViewPr>
    <p:cViewPr>
      <p:scale>
        <a:sx n="1" d="1"/>
        <a:sy n="1" d="1"/>
      </p:scale>
      <p:origin x="0" y="0"/>
    </p:cViewPr>
  </p:notesTextViewPr>
  <p:sorterViewPr>
    <p:cViewPr>
      <p:scale>
        <a:sx n="96" d="100"/>
        <a:sy n="9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5659" cy="49805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50444" y="1"/>
            <a:ext cx="2945659" cy="498055"/>
          </a:xfrm>
          <a:prstGeom prst="rect">
            <a:avLst/>
          </a:prstGeom>
        </p:spPr>
        <p:txBody>
          <a:bodyPr vert="horz" lIns="91440" tIns="45720" rIns="91440" bIns="45720" rtlCol="0"/>
          <a:lstStyle>
            <a:lvl1pPr algn="r">
              <a:defRPr sz="1200"/>
            </a:lvl1pPr>
          </a:lstStyle>
          <a:p>
            <a:fld id="{C7AEC2B8-0D1B-EB4F-910C-B7B32F71CF47}" type="datetimeFigureOut">
              <a:rPr lang="en-US" smtClean="0"/>
              <a:t>11/27/23</a:t>
            </a:fld>
            <a:endParaRPr lang="en-US"/>
          </a:p>
        </p:txBody>
      </p:sp>
      <p:sp>
        <p:nvSpPr>
          <p:cNvPr id="4" name="Footer Placeholder 3"/>
          <p:cNvSpPr>
            <a:spLocks noGrp="1"/>
          </p:cNvSpPr>
          <p:nvPr>
            <p:ph type="ftr" sz="quarter" idx="2"/>
          </p:nvPr>
        </p:nvSpPr>
        <p:spPr>
          <a:xfrm>
            <a:off x="1" y="9428584"/>
            <a:ext cx="2945659" cy="498054"/>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50444" y="9428584"/>
            <a:ext cx="2945659" cy="498054"/>
          </a:xfrm>
          <a:prstGeom prst="rect">
            <a:avLst/>
          </a:prstGeom>
        </p:spPr>
        <p:txBody>
          <a:bodyPr vert="horz" lIns="91440" tIns="45720" rIns="91440" bIns="45720" rtlCol="0" anchor="b"/>
          <a:lstStyle>
            <a:lvl1pPr algn="r">
              <a:defRPr sz="1200"/>
            </a:lvl1pPr>
          </a:lstStyle>
          <a:p>
            <a:fld id="{23C92C62-8775-574B-B5A5-85DC637C2F31}" type="slidenum">
              <a:rPr lang="en-US" smtClean="0"/>
              <a:t>‹#›</a:t>
            </a:fld>
            <a:endParaRPr lang="en-US"/>
          </a:p>
        </p:txBody>
      </p:sp>
    </p:spTree>
    <p:extLst>
      <p:ext uri="{BB962C8B-B14F-4D97-AF65-F5344CB8AC3E}">
        <p14:creationId xmlns:p14="http://schemas.microsoft.com/office/powerpoint/2010/main" val="958828116"/>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5659" cy="49805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4" y="1"/>
            <a:ext cx="2945659" cy="498055"/>
          </a:xfrm>
          <a:prstGeom prst="rect">
            <a:avLst/>
          </a:prstGeom>
        </p:spPr>
        <p:txBody>
          <a:bodyPr vert="horz" lIns="91440" tIns="45720" rIns="91440" bIns="45720" rtlCol="0"/>
          <a:lstStyle>
            <a:lvl1pPr algn="r">
              <a:defRPr sz="1200"/>
            </a:lvl1pPr>
          </a:lstStyle>
          <a:p>
            <a:fld id="{9A4902EC-0A9F-5B4F-A3EC-CEC0F9C45DBC}" type="datetimeFigureOut">
              <a:rPr lang="en-US" smtClean="0"/>
              <a:t>11/27/23</a:t>
            </a:fld>
            <a:endParaRPr lang="en-US"/>
          </a:p>
        </p:txBody>
      </p:sp>
      <p:sp>
        <p:nvSpPr>
          <p:cNvPr id="4" name="Slide Image Placeholder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195"/>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9428584"/>
            <a:ext cx="2945659" cy="49805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4" y="9428584"/>
            <a:ext cx="2945659" cy="498054"/>
          </a:xfrm>
          <a:prstGeom prst="rect">
            <a:avLst/>
          </a:prstGeom>
        </p:spPr>
        <p:txBody>
          <a:bodyPr vert="horz" lIns="91440" tIns="45720" rIns="91440" bIns="45720" rtlCol="0" anchor="b"/>
          <a:lstStyle>
            <a:lvl1pPr algn="r">
              <a:defRPr sz="1200"/>
            </a:lvl1pPr>
          </a:lstStyle>
          <a:p>
            <a:fld id="{3B7CD9D8-02F1-804D-80F4-517E85501435}" type="slidenum">
              <a:rPr lang="en-US" smtClean="0"/>
              <a:t>‹#›</a:t>
            </a:fld>
            <a:endParaRPr lang="en-US"/>
          </a:p>
        </p:txBody>
      </p:sp>
    </p:spTree>
    <p:extLst>
      <p:ext uri="{BB962C8B-B14F-4D97-AF65-F5344CB8AC3E}">
        <p14:creationId xmlns:p14="http://schemas.microsoft.com/office/powerpoint/2010/main" val="116925909"/>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3.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1.bin"/></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Master" Target="../slideMasters/slideMaster1.xml"/><Relationship Id="rId7" Type="http://schemas.openxmlformats.org/officeDocument/2006/relationships/image" Target="../media/image2.png"/><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userDrawn="1">
            <p:custDataLst>
              <p:tags r:id="rId1"/>
            </p:custDataLst>
            <p:extLst>
              <p:ext uri="{D42A27DB-BD31-4B8C-83A1-F6EECF244321}">
                <p14:modId xmlns:p14="http://schemas.microsoft.com/office/powerpoint/2010/main" val="25810359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6" progId="TCLayout.ActiveDocument.1">
                  <p:embed/>
                </p:oleObj>
              </mc:Choice>
              <mc:Fallback>
                <p:oleObj name="think-cell Slide" r:id="rId4" imgW="395" imgH="396"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 name="Rectangle 7"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US" sz="4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Title 1"/>
          <p:cNvSpPr>
            <a:spLocks noGrp="1"/>
          </p:cNvSpPr>
          <p:nvPr>
            <p:ph type="ctrTitle"/>
          </p:nvPr>
        </p:nvSpPr>
        <p:spPr>
          <a:xfrm>
            <a:off x="685800" y="2883711"/>
            <a:ext cx="7772400" cy="1487626"/>
          </a:xfrm>
        </p:spPr>
        <p:txBody>
          <a:bodyPr anchor="ctr">
            <a:noAutofit/>
          </a:bodyPr>
          <a:lstStyle>
            <a:lvl1pPr algn="ctr">
              <a:defRPr sz="40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1135011" y="4371337"/>
            <a:ext cx="6858000" cy="1655762"/>
          </a:xfrm>
        </p:spPr>
        <p:txBody>
          <a:bodyPr anchor="ctr"/>
          <a:lstStyle>
            <a:lvl1pPr marL="0" indent="0" algn="ctr">
              <a:buNone/>
              <a:defRPr sz="2400">
                <a:solidFill>
                  <a:schemeClr val="bg1">
                    <a:lumMod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B7FFA707-4FFB-4AD2-8C65-FA7471ED6458}" type="datetime1">
              <a:rPr lang="en-ZA" smtClean="0"/>
              <a:t>2023/11/27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2DE869-18B6-EF4E-9CD9-93F52C98DFF9}" type="slidenum">
              <a:rPr lang="en-US" smtClean="0"/>
              <a:t>‹#›</a:t>
            </a:fld>
            <a:endParaRPr lang="en-US"/>
          </a:p>
        </p:txBody>
      </p:sp>
      <p:pic>
        <p:nvPicPr>
          <p:cNvPr id="7" name="Picture 6"/>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7679432" y="6184827"/>
            <a:ext cx="1247462" cy="633845"/>
          </a:xfrm>
          <a:prstGeom prst="rect">
            <a:avLst/>
          </a:prstGeom>
        </p:spPr>
      </p:pic>
      <p:pic>
        <p:nvPicPr>
          <p:cNvPr id="11" name="Picture 10"/>
          <p:cNvPicPr>
            <a:picLocks noChangeAspect="1"/>
          </p:cNvPicPr>
          <p:nvPr userDrawn="1"/>
        </p:nvPicPr>
        <p:blipFill>
          <a:blip r:embed="rId7"/>
          <a:stretch>
            <a:fillRect/>
          </a:stretch>
        </p:blipFill>
        <p:spPr>
          <a:xfrm>
            <a:off x="2264400" y="306599"/>
            <a:ext cx="4615200" cy="2116429"/>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242189087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6" progId="TCLayout.ActiveDocument.1">
                  <p:embed/>
                </p:oleObj>
              </mc:Choice>
              <mc:Fallback>
                <p:oleObj name="think-cell Slide" r:id="rId4" imgW="395" imgH="396"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US" sz="28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Title 1"/>
          <p:cNvSpPr>
            <a:spLocks noGrp="1"/>
          </p:cNvSpPr>
          <p:nvPr>
            <p:ph type="title"/>
          </p:nvPr>
        </p:nvSpPr>
        <p:spPr>
          <a:xfrm>
            <a:off x="1989280" y="169916"/>
            <a:ext cx="6526070" cy="637763"/>
          </a:xfrm>
        </p:spPr>
        <p:txBody>
          <a:bodyPr>
            <a:noAutofit/>
          </a:bodyPr>
          <a:lstStyle>
            <a:lvl1pPr>
              <a:defRPr sz="2800" b="1">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628650" y="1111045"/>
            <a:ext cx="7886700" cy="506591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63EE06B-7148-426C-B1A5-42BE4E6F834F}" type="datetime1">
              <a:rPr lang="en-ZA" smtClean="0"/>
              <a:t>2023/11/27</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457950" y="6356351"/>
            <a:ext cx="1188720" cy="365125"/>
          </a:xfrm>
        </p:spPr>
        <p:txBody>
          <a:bodyPr/>
          <a:lstStyle/>
          <a:p>
            <a:fld id="{F62DE869-18B6-EF4E-9CD9-93F52C98DFF9}" type="slidenum">
              <a:rPr lang="en-US" smtClean="0"/>
              <a:t>‹#›</a:t>
            </a:fld>
            <a:endParaRPr lang="en-US"/>
          </a:p>
        </p:txBody>
      </p:sp>
      <p:pic>
        <p:nvPicPr>
          <p:cNvPr id="10" name="Picture 9"/>
          <p:cNvPicPr>
            <a:picLocks noChangeAspect="1"/>
          </p:cNvPicPr>
          <p:nvPr userDrawn="1"/>
        </p:nvPicPr>
        <p:blipFill rotWithShape="1">
          <a:blip r:embed="rId6">
            <a:alphaModFix amt="20000"/>
            <a:extLst>
              <a:ext uri="{28A0092B-C50C-407E-A947-70E740481C1C}">
                <a14:useLocalDpi xmlns:a14="http://schemas.microsoft.com/office/drawing/2010/main" val="0"/>
              </a:ext>
            </a:extLst>
          </a:blip>
          <a:srcRect l="26076" t="17407" r="33232" b="24444"/>
          <a:stretch/>
        </p:blipFill>
        <p:spPr>
          <a:xfrm>
            <a:off x="8303163" y="2"/>
            <a:ext cx="822960" cy="831380"/>
          </a:xfrm>
          <a:prstGeom prst="rect">
            <a:avLst/>
          </a:prstGeom>
        </p:spPr>
      </p:pic>
      <p:cxnSp>
        <p:nvCxnSpPr>
          <p:cNvPr id="12" name="Straight Connector 11"/>
          <p:cNvCxnSpPr/>
          <p:nvPr userDrawn="1"/>
        </p:nvCxnSpPr>
        <p:spPr>
          <a:xfrm>
            <a:off x="0" y="837175"/>
            <a:ext cx="3011073" cy="0"/>
          </a:xfrm>
          <a:prstGeom prst="line">
            <a:avLst/>
          </a:prstGeom>
          <a:ln w="127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7679432" y="6184827"/>
            <a:ext cx="1247462" cy="633845"/>
          </a:xfrm>
          <a:prstGeom prst="rect">
            <a:avLst/>
          </a:prstGeom>
        </p:spPr>
      </p:pic>
      <p:pic>
        <p:nvPicPr>
          <p:cNvPr id="14" name="Picture 13"/>
          <p:cNvPicPr>
            <a:picLocks noChangeAspect="1"/>
          </p:cNvPicPr>
          <p:nvPr userDrawn="1"/>
        </p:nvPicPr>
        <p:blipFill>
          <a:blip r:embed="rId8"/>
          <a:stretch>
            <a:fillRect/>
          </a:stretch>
        </p:blipFill>
        <p:spPr>
          <a:xfrm>
            <a:off x="61201" y="156492"/>
            <a:ext cx="1381663" cy="63360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E3249F-5155-4443-A9F2-C007CA40FFDC}" type="datetime1">
              <a:rPr lang="en-ZA" smtClean="0"/>
              <a:t>2023/11/27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2DE869-18B6-EF4E-9CD9-93F52C98DFF9}"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616392F-98C3-4394-B39F-9C572ED417AF}" type="datetime1">
              <a:rPr lang="en-ZA" smtClean="0"/>
              <a:t>2023/11/27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2DE869-18B6-EF4E-9CD9-93F52C98DFF9}"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5F2C4E2-E1AB-41AC-85A6-798E7DA28975}" type="datetime1">
              <a:rPr lang="en-ZA" smtClean="0"/>
              <a:t>2023/11/27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62DE869-18B6-EF4E-9CD9-93F52C98DFF9}"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66DAC46-F13A-4613-9314-3273FF58D7C6}" type="datetime1">
              <a:rPr lang="en-ZA" smtClean="0"/>
              <a:t>2023/11/27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62DE869-18B6-EF4E-9CD9-93F52C98DFF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04E261-DA26-4C82-9CBA-675B293AAEEA}" type="datetime1">
              <a:rPr lang="en-ZA" smtClean="0"/>
              <a:t>2023/11/27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62DE869-18B6-EF4E-9CD9-93F52C98DFF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C72C6DB-F0C3-46B0-8F8D-584329C8FB05}" type="datetime1">
              <a:rPr lang="en-ZA" smtClean="0"/>
              <a:t>2023/11/27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2DE869-18B6-EF4E-9CD9-93F52C98DFF9}"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3C2631A-95E9-4027-8531-60EC0C7F59E0}" type="datetime1">
              <a:rPr lang="en-ZA" smtClean="0"/>
              <a:t>2023/11/27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2DE869-18B6-EF4E-9CD9-93F52C98DFF9}"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F1C24CF-3460-49A8-B429-CF9A4E360126}" type="datetime1">
              <a:rPr lang="en-ZA" smtClean="0"/>
              <a:t>2023/11/27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2DE869-18B6-EF4E-9CD9-93F52C98DFF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3B06131-D068-4365-8BE4-52B782297590}" type="datetime1">
              <a:rPr lang="en-ZA" smtClean="0"/>
              <a:t>2023/11/27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2DE869-18B6-EF4E-9CD9-93F52C98DFF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2E2A17-5E86-4C0E-9499-7DB51D48C7B5}" type="datetime1">
              <a:rPr lang="en-ZA" smtClean="0"/>
              <a:t>2023/11/27</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2DE869-18B6-EF4E-9CD9-93F52C98DFF9}" type="slidenum">
              <a:rPr lang="en-US" smtClean="0"/>
              <a:t>‹#›</a:t>
            </a:fld>
            <a:endParaRPr lang="en-US"/>
          </a:p>
        </p:txBody>
      </p:sp>
    </p:spTree>
    <p:extLst>
      <p:ext uri="{BB962C8B-B14F-4D97-AF65-F5344CB8AC3E}">
        <p14:creationId xmlns:p14="http://schemas.microsoft.com/office/powerpoint/2010/main" val="1370428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image" Target="../media/image1.emf"/><Relationship Id="rId4" Type="http://schemas.openxmlformats.org/officeDocument/2006/relationships/oleObject" Target="../embeddings/oleObject3.bin"/></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image" Target="../media/image1.emf"/><Relationship Id="rId4" Type="http://schemas.openxmlformats.org/officeDocument/2006/relationships/oleObject" Target="../embeddings/oleObject4.bin"/></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xml"/><Relationship Id="rId1" Type="http://schemas.openxmlformats.org/officeDocument/2006/relationships/tags" Target="../tags/tag10.xml"/><Relationship Id="rId5" Type="http://schemas.openxmlformats.org/officeDocument/2006/relationships/image" Target="../media/image1.emf"/><Relationship Id="rId4" Type="http://schemas.openxmlformats.org/officeDocument/2006/relationships/oleObject" Target="../embeddings/oleObject3.bin"/></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xml"/><Relationship Id="rId1" Type="http://schemas.openxmlformats.org/officeDocument/2006/relationships/tags" Target="../tags/tag12.xml"/><Relationship Id="rId5" Type="http://schemas.openxmlformats.org/officeDocument/2006/relationships/image" Target="../media/image1.emf"/><Relationship Id="rId4" Type="http://schemas.openxmlformats.org/officeDocument/2006/relationships/oleObject" Target="../embeddings/oleObject3.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7"/>
          <p:cNvSpPr txBox="1">
            <a:spLocks/>
          </p:cNvSpPr>
          <p:nvPr/>
        </p:nvSpPr>
        <p:spPr>
          <a:xfrm>
            <a:off x="869168" y="3294019"/>
            <a:ext cx="7772400" cy="1487626"/>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4000" b="1" kern="1200">
                <a:solidFill>
                  <a:schemeClr val="tx1"/>
                </a:solidFill>
                <a:latin typeface="Arial" panose="020B0604020202020204" pitchFamily="34" charset="0"/>
                <a:ea typeface="+mj-ea"/>
                <a:cs typeface="Arial" panose="020B0604020202020204" pitchFamily="34" charset="0"/>
              </a:defRPr>
            </a:lvl1pPr>
          </a:lstStyle>
          <a:p>
            <a:pPr algn="r"/>
            <a:r>
              <a:rPr lang="en-ZA" sz="3600" dirty="0"/>
              <a:t>SA Investment Conference</a:t>
            </a:r>
            <a:br>
              <a:rPr lang="en-ZA" sz="3600" dirty="0"/>
            </a:br>
            <a:r>
              <a:rPr lang="en-ZA" sz="3200" dirty="0">
                <a:solidFill>
                  <a:schemeClr val="bg1">
                    <a:lumMod val="50000"/>
                  </a:schemeClr>
                </a:solidFill>
              </a:rPr>
              <a:t>Project Announcements</a:t>
            </a:r>
            <a:br>
              <a:rPr lang="en-ZA" sz="3200" dirty="0">
                <a:solidFill>
                  <a:schemeClr val="bg1">
                    <a:lumMod val="50000"/>
                  </a:schemeClr>
                </a:solidFill>
              </a:rPr>
            </a:br>
            <a:r>
              <a:rPr lang="en-ZA" sz="3200" dirty="0">
                <a:solidFill>
                  <a:schemeClr val="bg1">
                    <a:lumMod val="50000"/>
                  </a:schemeClr>
                </a:solidFill>
              </a:rPr>
              <a:t>2024</a:t>
            </a:r>
            <a:endParaRPr lang="en-ZA" sz="3600" b="0" dirty="0">
              <a:solidFill>
                <a:schemeClr val="bg1">
                  <a:lumMod val="50000"/>
                </a:schemeClr>
              </a:solidFill>
            </a:endParaRPr>
          </a:p>
        </p:txBody>
      </p:sp>
    </p:spTree>
    <p:extLst>
      <p:ext uri="{BB962C8B-B14F-4D97-AF65-F5344CB8AC3E}">
        <p14:creationId xmlns:p14="http://schemas.microsoft.com/office/powerpoint/2010/main" val="21456864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6" progId="TCLayout.ActiveDocument.1">
                  <p:embed/>
                </p:oleObj>
              </mc:Choice>
              <mc:Fallback>
                <p:oleObj name="think-cell Slide" r:id="rId4" imgW="395" imgH="396" progId="TCLayout.ActiveDocument.1">
                  <p:embed/>
                  <p:pic>
                    <p:nvPicPr>
                      <p:cNvPr id="6" name="Object 5"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lnSpc>
                <a:spcPct val="90000"/>
              </a:lnSpc>
              <a:spcBef>
                <a:spcPct val="0"/>
              </a:spcBef>
              <a:spcAft>
                <a:spcPct val="0"/>
              </a:spcAft>
            </a:pPr>
            <a:endParaRPr lang="en-US" sz="28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4" name="Slide Number Placeholder 3"/>
          <p:cNvSpPr>
            <a:spLocks noGrp="1"/>
          </p:cNvSpPr>
          <p:nvPr>
            <p:ph type="sldNum" sz="quarter" idx="12"/>
          </p:nvPr>
        </p:nvSpPr>
        <p:spPr/>
        <p:txBody>
          <a:bodyPr/>
          <a:lstStyle/>
          <a:p>
            <a:fld id="{F62DE869-18B6-EF4E-9CD9-93F52C98DFF9}" type="slidenum">
              <a:rPr lang="en-US" smtClean="0"/>
              <a:t>1</a:t>
            </a:fld>
            <a:endParaRPr lang="en-US" dirty="0"/>
          </a:p>
        </p:txBody>
      </p:sp>
      <p:sp>
        <p:nvSpPr>
          <p:cNvPr id="9" name="Rectangle 8"/>
          <p:cNvSpPr/>
          <p:nvPr/>
        </p:nvSpPr>
        <p:spPr>
          <a:xfrm>
            <a:off x="2521148" y="290859"/>
            <a:ext cx="5819449" cy="6238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defRPr/>
            </a:pPr>
            <a:r>
              <a:rPr lang="en-US" altLang="en-US" sz="2800" b="1" dirty="0">
                <a:solidFill>
                  <a:schemeClr val="accent6">
                    <a:lumMod val="50000"/>
                  </a:schemeClr>
                </a:solidFill>
                <a:latin typeface="Arial" panose="020B0604020202020204" pitchFamily="34" charset="0"/>
                <a:cs typeface="Arial" panose="020B0604020202020204" pitchFamily="34" charset="0"/>
              </a:rPr>
              <a:t>Announcement criteria</a:t>
            </a:r>
            <a:endParaRPr lang="en-ZA" altLang="en-US" sz="2800" dirty="0">
              <a:solidFill>
                <a:schemeClr val="accent6">
                  <a:lumMod val="50000"/>
                </a:schemeClr>
              </a:solidFill>
              <a:latin typeface="Arial" panose="020B0604020202020204" pitchFamily="34" charset="0"/>
              <a:cs typeface="Arial" panose="020B0604020202020204" pitchFamily="34" charset="0"/>
            </a:endParaRPr>
          </a:p>
          <a:p>
            <a:pPr algn="ctr">
              <a:lnSpc>
                <a:spcPct val="107000"/>
              </a:lnSpc>
              <a:spcAft>
                <a:spcPts val="800"/>
              </a:spcAft>
              <a:defRPr/>
            </a:pPr>
            <a:r>
              <a:rPr lang="en-ZA" altLang="en-US" sz="1100" dirty="0">
                <a:solidFill>
                  <a:schemeClr val="accent6">
                    <a:lumMod val="50000"/>
                  </a:schemeClr>
                </a:solidFill>
                <a:cs typeface="Calibri" panose="020F0502020204030204" pitchFamily="34" charset="0"/>
              </a:rPr>
              <a:t> </a:t>
            </a:r>
          </a:p>
        </p:txBody>
      </p:sp>
      <p:sp>
        <p:nvSpPr>
          <p:cNvPr id="10" name="Rectangle 9"/>
          <p:cNvSpPr/>
          <p:nvPr/>
        </p:nvSpPr>
        <p:spPr>
          <a:xfrm>
            <a:off x="675159" y="2198884"/>
            <a:ext cx="7588624" cy="37831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defRPr/>
            </a:pPr>
            <a:r>
              <a:rPr lang="en-ZA" altLang="en-US" sz="1100" dirty="0">
                <a:solidFill>
                  <a:srgbClr val="FFFFFF"/>
                </a:solidFill>
                <a:cs typeface="Calibri" panose="020F0502020204030204" pitchFamily="34" charset="0"/>
              </a:rPr>
              <a:t> </a:t>
            </a:r>
          </a:p>
        </p:txBody>
      </p:sp>
      <p:sp>
        <p:nvSpPr>
          <p:cNvPr id="3" name="TextBox 2"/>
          <p:cNvSpPr txBox="1"/>
          <p:nvPr/>
        </p:nvSpPr>
        <p:spPr>
          <a:xfrm>
            <a:off x="498144" y="948690"/>
            <a:ext cx="7683690" cy="5632311"/>
          </a:xfrm>
          <a:prstGeom prst="rect">
            <a:avLst/>
          </a:prstGeom>
          <a:noFill/>
        </p:spPr>
        <p:txBody>
          <a:bodyPr wrap="square" rtlCol="0">
            <a:spAutoFit/>
          </a:bodyPr>
          <a:lstStyle/>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Only projects within the boundaries of the Republic of South Africa will be considered.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The project must reflect fixed capital investment of above R100 million (no </a:t>
            </a:r>
            <a:r>
              <a:rPr lang="en-US" dirty="0" err="1"/>
              <a:t>opex</a:t>
            </a:r>
            <a:r>
              <a:rPr lang="en-US" dirty="0"/>
              <a:t> included)</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 The announcement must have board approval and must have reached feasibility stage</a:t>
            </a:r>
          </a:p>
          <a:p>
            <a:endParaRPr lang="en-US" dirty="0"/>
          </a:p>
          <a:p>
            <a:pPr marL="285750" indent="-285750">
              <a:buFont typeface="Arial" panose="020B0604020202020204" pitchFamily="34" charset="0"/>
              <a:buChar char="•"/>
            </a:pPr>
            <a:r>
              <a:rPr lang="en-US" b="1" dirty="0">
                <a:solidFill>
                  <a:schemeClr val="tx1">
                    <a:lumMod val="95000"/>
                    <a:lumOff val="5000"/>
                  </a:schemeClr>
                </a:solidFill>
              </a:rPr>
              <a:t>Projects must be fully funded with no outstanding approvals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Companies making announcements to provide a project implementation plan</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Companies to </a:t>
            </a:r>
            <a:r>
              <a:rPr lang="en-US" b="1" dirty="0"/>
              <a:t>complete and sign </a:t>
            </a:r>
            <a:r>
              <a:rPr lang="en-US" dirty="0"/>
              <a:t>the company declaration and project details as per attached slides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Each company to provide a contact person for the project with the undertaking to provide </a:t>
            </a:r>
            <a:r>
              <a:rPr lang="en-US" dirty="0" err="1"/>
              <a:t>InvestSA</a:t>
            </a:r>
            <a:r>
              <a:rPr lang="en-US" dirty="0"/>
              <a:t> with at least quarterly project updates</a:t>
            </a:r>
          </a:p>
          <a:p>
            <a:pPr marL="285750" indent="-285750">
              <a:buFont typeface="Arial" panose="020B0604020202020204" pitchFamily="34" charset="0"/>
              <a:buChar char="•"/>
            </a:pPr>
            <a:endParaRPr lang="en-ZA" dirty="0"/>
          </a:p>
        </p:txBody>
      </p:sp>
    </p:spTree>
    <p:extLst>
      <p:ext uri="{BB962C8B-B14F-4D97-AF65-F5344CB8AC3E}">
        <p14:creationId xmlns:p14="http://schemas.microsoft.com/office/powerpoint/2010/main" val="1120994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ounded Rectangle 25"/>
          <p:cNvSpPr/>
          <p:nvPr/>
        </p:nvSpPr>
        <p:spPr>
          <a:xfrm>
            <a:off x="410816" y="5936782"/>
            <a:ext cx="6810380" cy="756684"/>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 name="Rounded Rectangle 2"/>
          <p:cNvSpPr/>
          <p:nvPr/>
        </p:nvSpPr>
        <p:spPr>
          <a:xfrm>
            <a:off x="193984" y="1019908"/>
            <a:ext cx="8815201" cy="2685361"/>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aphicFrame>
        <p:nvGraphicFramePr>
          <p:cNvPr id="6" name="Object 5"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6" progId="TCLayout.ActiveDocument.1">
                  <p:embed/>
                </p:oleObj>
              </mc:Choice>
              <mc:Fallback>
                <p:oleObj name="think-cell Slide" r:id="rId4" imgW="395" imgH="396" progId="TCLayout.ActiveDocument.1">
                  <p:embed/>
                  <p:pic>
                    <p:nvPicPr>
                      <p:cNvPr id="6" name="Object 5"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lnSpc>
                <a:spcPct val="90000"/>
              </a:lnSpc>
              <a:spcBef>
                <a:spcPct val="0"/>
              </a:spcBef>
              <a:spcAft>
                <a:spcPct val="0"/>
              </a:spcAft>
            </a:pPr>
            <a:endParaRPr lang="en-US" sz="28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4" name="Slide Number Placeholder 3"/>
          <p:cNvSpPr>
            <a:spLocks noGrp="1"/>
          </p:cNvSpPr>
          <p:nvPr>
            <p:ph type="sldNum" sz="quarter" idx="12"/>
          </p:nvPr>
        </p:nvSpPr>
        <p:spPr/>
        <p:txBody>
          <a:bodyPr/>
          <a:lstStyle/>
          <a:p>
            <a:fld id="{F62DE869-18B6-EF4E-9CD9-93F52C98DFF9}" type="slidenum">
              <a:rPr lang="en-US" smtClean="0"/>
              <a:t>2</a:t>
            </a:fld>
            <a:endParaRPr lang="en-US" dirty="0"/>
          </a:p>
        </p:txBody>
      </p:sp>
      <p:sp>
        <p:nvSpPr>
          <p:cNvPr id="8" name="Rectangle 7"/>
          <p:cNvSpPr/>
          <p:nvPr/>
        </p:nvSpPr>
        <p:spPr>
          <a:xfrm>
            <a:off x="424871" y="3939563"/>
            <a:ext cx="8353425" cy="6507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nSpc>
                <a:spcPct val="150000"/>
              </a:lnSpc>
              <a:defRPr/>
            </a:pPr>
            <a:r>
              <a:rPr lang="en-US" altLang="en-US" sz="1400" b="1" dirty="0">
                <a:latin typeface="Arial" panose="020B0604020202020204" pitchFamily="34" charset="0"/>
                <a:cs typeface="Arial" panose="020B0604020202020204" pitchFamily="34" charset="0"/>
              </a:rPr>
              <a:t>I,</a:t>
            </a:r>
            <a:r>
              <a:rPr lang="en-US" altLang="en-US" sz="1400" dirty="0">
                <a:latin typeface="Arial" panose="020B0604020202020204" pitchFamily="34" charset="0"/>
                <a:cs typeface="Arial" panose="020B0604020202020204" pitchFamily="34" charset="0"/>
              </a:rPr>
              <a:t> ………..………………………………………</a:t>
            </a:r>
            <a:r>
              <a:rPr lang="en-US" altLang="en-US" sz="1400" b="1" dirty="0">
                <a:latin typeface="Arial" panose="020B0604020202020204" pitchFamily="34" charset="0"/>
                <a:cs typeface="Arial" panose="020B0604020202020204" pitchFamily="34" charset="0"/>
              </a:rPr>
              <a:t>the </a:t>
            </a:r>
            <a:r>
              <a:rPr lang="en-US" altLang="en-US" sz="1400" dirty="0">
                <a:latin typeface="Arial" panose="020B0604020202020204" pitchFamily="34" charset="0"/>
                <a:cs typeface="Arial" panose="020B0604020202020204" pitchFamily="34" charset="0"/>
              </a:rPr>
              <a:t>…………………………………...................... </a:t>
            </a:r>
            <a:r>
              <a:rPr lang="en-US" altLang="en-US" sz="1400" b="1" dirty="0">
                <a:latin typeface="Arial" panose="020B0604020202020204" pitchFamily="34" charset="0"/>
                <a:cs typeface="Arial" panose="020B0604020202020204" pitchFamily="34" charset="0"/>
              </a:rPr>
              <a:t>of…………………………give permission for Invest SA to include my project to invest R…………….</a:t>
            </a:r>
          </a:p>
          <a:p>
            <a:pPr>
              <a:lnSpc>
                <a:spcPct val="150000"/>
              </a:lnSpc>
              <a:defRPr/>
            </a:pPr>
            <a:r>
              <a:rPr lang="en-US" altLang="en-US" sz="1400" b="1" dirty="0">
                <a:latin typeface="Arial" panose="020B0604020202020204" pitchFamily="34" charset="0"/>
                <a:cs typeface="Arial" panose="020B0604020202020204" pitchFamily="34" charset="0"/>
              </a:rPr>
              <a:t>as part of the 2024 SA Investment Conference Announcements.</a:t>
            </a:r>
            <a:endParaRPr lang="en-US" altLang="en-US" sz="1400" dirty="0">
              <a:latin typeface="Arial" panose="020B0604020202020204" pitchFamily="34" charset="0"/>
              <a:cs typeface="Arial" panose="020B0604020202020204" pitchFamily="34" charset="0"/>
            </a:endParaRPr>
          </a:p>
          <a:p>
            <a:pPr>
              <a:lnSpc>
                <a:spcPct val="250000"/>
              </a:lnSpc>
              <a:defRPr/>
            </a:pPr>
            <a:r>
              <a:rPr lang="en-US" altLang="en-US" sz="1400" b="1" dirty="0">
                <a:latin typeface="Arial" panose="020B0604020202020204" pitchFamily="34" charset="0"/>
                <a:cs typeface="Arial" panose="020B0604020202020204" pitchFamily="34" charset="0"/>
              </a:rPr>
              <a:t>As part of this investment announcement,……………………. undertakes to provide Invest SA with at least a quarterly update of the project progress.</a:t>
            </a:r>
            <a:endParaRPr lang="en-US" altLang="en-US" sz="1400" dirty="0">
              <a:latin typeface="Arial" panose="020B0604020202020204" pitchFamily="34" charset="0"/>
              <a:cs typeface="Arial" panose="020B0604020202020204" pitchFamily="34" charset="0"/>
            </a:endParaRPr>
          </a:p>
          <a:p>
            <a:pPr>
              <a:defRPr/>
            </a:pPr>
            <a:r>
              <a:rPr lang="en-ZA" sz="900" i="1" dirty="0"/>
              <a:t>InvestSA (and the dti) kindly requests that you provide information that is accurate so we may be able to report our progress to our stakeholders and continue to be of support to the international  and domestic investor community pursuing business interests in South Africa. </a:t>
            </a:r>
          </a:p>
          <a:p>
            <a:pPr>
              <a:defRPr/>
            </a:pPr>
            <a:endParaRPr lang="en-US" sz="1200" i="1" dirty="0"/>
          </a:p>
          <a:p>
            <a:pPr>
              <a:defRPr/>
            </a:pPr>
            <a:r>
              <a:rPr lang="en-US" sz="1200" i="1" dirty="0"/>
              <a:t>             </a:t>
            </a:r>
            <a:r>
              <a:rPr lang="en-US" sz="1200" dirty="0"/>
              <a:t>My company gives Invest SA permission to make this announcement public</a:t>
            </a:r>
          </a:p>
          <a:p>
            <a:pPr>
              <a:defRPr/>
            </a:pPr>
            <a:endParaRPr lang="en-US" sz="1200" dirty="0"/>
          </a:p>
          <a:p>
            <a:pPr>
              <a:defRPr/>
            </a:pPr>
            <a:r>
              <a:rPr lang="en-US" sz="1200" dirty="0"/>
              <a:t>            My company is willing to participate in media events based on this announcement      </a:t>
            </a:r>
          </a:p>
          <a:p>
            <a:pPr>
              <a:defRPr/>
            </a:pPr>
            <a:endParaRPr lang="en-US" sz="1200" b="1" dirty="0">
              <a:latin typeface="Arial" panose="020B0604020202020204" pitchFamily="34" charset="0"/>
              <a:cs typeface="Arial" panose="020B0604020202020204" pitchFamily="34" charset="0"/>
            </a:endParaRPr>
          </a:p>
          <a:p>
            <a:pPr>
              <a:defRPr/>
            </a:pPr>
            <a:r>
              <a:rPr lang="en-US" sz="1400" b="1" dirty="0">
                <a:latin typeface="Arial" panose="020B0604020202020204" pitchFamily="34" charset="0"/>
                <a:cs typeface="Arial" panose="020B0604020202020204" pitchFamily="34" charset="0"/>
              </a:rPr>
              <a:t>Is this announcement subject to one of the following interventions from the South African Government</a:t>
            </a:r>
            <a:r>
              <a:rPr lang="en-US" sz="1400" i="1" dirty="0">
                <a:latin typeface="+mn-lt"/>
                <a:cs typeface="Arial" panose="020B0604020202020204" pitchFamily="34" charset="0"/>
              </a:rPr>
              <a:t>:  </a:t>
            </a:r>
            <a:r>
              <a:rPr lang="en-US" sz="900" i="1" dirty="0">
                <a:latin typeface="+mn-lt"/>
                <a:cs typeface="Arial" panose="020B0604020202020204" pitchFamily="34" charset="0"/>
              </a:rPr>
              <a:t>If yes, please provide further details</a:t>
            </a:r>
            <a:endParaRPr lang="en-US" sz="1400" i="1" dirty="0">
              <a:latin typeface="+mn-lt"/>
              <a:cs typeface="Arial" panose="020B0604020202020204" pitchFamily="34" charset="0"/>
            </a:endParaRPr>
          </a:p>
          <a:p>
            <a:pPr>
              <a:defRPr/>
            </a:pPr>
            <a:r>
              <a:rPr lang="en-US" sz="1400" b="1"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           </a:t>
            </a:r>
          </a:p>
          <a:p>
            <a:pPr>
              <a:defRPr/>
            </a:pPr>
            <a:r>
              <a:rPr lang="en-US" sz="1200" dirty="0">
                <a:latin typeface="Arial" panose="020B0604020202020204" pitchFamily="34" charset="0"/>
                <a:cs typeface="Arial" panose="020B0604020202020204" pitchFamily="34" charset="0"/>
              </a:rPr>
              <a:t>           </a:t>
            </a:r>
            <a:endParaRPr lang="en-US" sz="1200" dirty="0">
              <a:latin typeface="+mn-lt"/>
              <a:cs typeface="Arial" panose="020B0604020202020204" pitchFamily="34" charset="0"/>
            </a:endParaRPr>
          </a:p>
          <a:p>
            <a:pPr>
              <a:defRPr/>
            </a:pPr>
            <a:endParaRPr lang="en-US" sz="1200" dirty="0">
              <a:latin typeface="Arial" panose="020B0604020202020204" pitchFamily="34" charset="0"/>
              <a:cs typeface="Arial" panose="020B0604020202020204" pitchFamily="34" charset="0"/>
            </a:endParaRPr>
          </a:p>
          <a:p>
            <a:pPr>
              <a:defRPr/>
            </a:pPr>
            <a:endParaRPr lang="en-US" sz="1200" dirty="0">
              <a:latin typeface="Arial" panose="020B0604020202020204" pitchFamily="34" charset="0"/>
              <a:cs typeface="Arial" panose="020B0604020202020204" pitchFamily="34" charset="0"/>
            </a:endParaRPr>
          </a:p>
          <a:p>
            <a:pPr>
              <a:defRPr/>
            </a:pPr>
            <a:endParaRPr lang="en-US" sz="1200" dirty="0">
              <a:latin typeface="Arial" panose="020B0604020202020204" pitchFamily="34" charset="0"/>
              <a:cs typeface="Arial" panose="020B0604020202020204" pitchFamily="34" charset="0"/>
            </a:endParaRPr>
          </a:p>
          <a:p>
            <a:pPr>
              <a:defRPr/>
            </a:pPr>
            <a:endParaRPr lang="en-US" sz="1200" dirty="0">
              <a:latin typeface="Arial" panose="020B0604020202020204" pitchFamily="34" charset="0"/>
              <a:cs typeface="Arial" panose="020B0604020202020204" pitchFamily="34" charset="0"/>
            </a:endParaRPr>
          </a:p>
          <a:p>
            <a:pPr>
              <a:defRPr/>
            </a:pPr>
            <a:endParaRPr lang="en-US" sz="1200" dirty="0">
              <a:latin typeface="Arial" panose="020B0604020202020204" pitchFamily="34" charset="0"/>
              <a:cs typeface="Arial" panose="020B0604020202020204" pitchFamily="34" charset="0"/>
            </a:endParaRPr>
          </a:p>
          <a:p>
            <a:pPr>
              <a:defRPr/>
            </a:pPr>
            <a:r>
              <a:rPr lang="en-US" sz="1200" dirty="0">
                <a:latin typeface="Arial" panose="020B0604020202020204" pitchFamily="34" charset="0"/>
                <a:cs typeface="Arial" panose="020B0604020202020204" pitchFamily="34" charset="0"/>
              </a:rPr>
              <a:t>Signature</a:t>
            </a:r>
            <a:r>
              <a:rPr lang="en-US" sz="1200" i="1" dirty="0"/>
              <a:t>: ___________________________                                   </a:t>
            </a:r>
            <a:r>
              <a:rPr lang="en-US" sz="1200" dirty="0">
                <a:latin typeface="Arial" panose="020B0604020202020204" pitchFamily="34" charset="0"/>
                <a:cs typeface="Arial" panose="020B0604020202020204" pitchFamily="34" charset="0"/>
              </a:rPr>
              <a:t>Date</a:t>
            </a:r>
            <a:r>
              <a:rPr lang="en-US" sz="1200" i="1" dirty="0">
                <a:latin typeface="Arial" panose="020B0604020202020204" pitchFamily="34" charset="0"/>
                <a:cs typeface="Arial" panose="020B0604020202020204" pitchFamily="34" charset="0"/>
              </a:rPr>
              <a:t>:</a:t>
            </a:r>
            <a:r>
              <a:rPr lang="en-US" sz="1200" i="1" dirty="0"/>
              <a:t> ………………………………………………………</a:t>
            </a:r>
            <a:endParaRPr lang="en-ZA" sz="1200" dirty="0"/>
          </a:p>
          <a:p>
            <a:pPr>
              <a:defRPr/>
            </a:pPr>
            <a:endParaRPr lang="en-US" altLang="en-US" sz="1400" dirty="0">
              <a:latin typeface="Arial" panose="020B0604020202020204" pitchFamily="34" charset="0"/>
              <a:cs typeface="Arial" panose="020B0604020202020204" pitchFamily="34" charset="0"/>
            </a:endParaRPr>
          </a:p>
          <a:p>
            <a:pPr>
              <a:defRPr/>
            </a:pPr>
            <a:endParaRPr lang="en-US" altLang="en-US" sz="1400" dirty="0">
              <a:latin typeface="Arial" panose="020B0604020202020204" pitchFamily="34" charset="0"/>
              <a:cs typeface="Arial" panose="020B0604020202020204" pitchFamily="34" charset="0"/>
            </a:endParaRPr>
          </a:p>
          <a:p>
            <a:pPr>
              <a:defRPr/>
            </a:pPr>
            <a:endParaRPr lang="en-ZA" altLang="en-US" sz="1400" dirty="0">
              <a:latin typeface="Arial" panose="020B0604020202020204" pitchFamily="34" charset="0"/>
              <a:cs typeface="Arial" panose="020B0604020202020204" pitchFamily="34" charset="0"/>
            </a:endParaRPr>
          </a:p>
          <a:p>
            <a:pPr algn="ctr">
              <a:lnSpc>
                <a:spcPct val="107000"/>
              </a:lnSpc>
              <a:spcAft>
                <a:spcPts val="800"/>
              </a:spcAft>
              <a:defRPr/>
            </a:pPr>
            <a:endParaRPr lang="en-ZA" altLang="en-US" sz="1100" dirty="0">
              <a:solidFill>
                <a:srgbClr val="FFFFFF"/>
              </a:solidFill>
              <a:cs typeface="Calibri" panose="020F0502020204030204" pitchFamily="34" charset="0"/>
            </a:endParaRPr>
          </a:p>
        </p:txBody>
      </p:sp>
      <p:sp>
        <p:nvSpPr>
          <p:cNvPr id="9" name="Rectangle 8"/>
          <p:cNvSpPr/>
          <p:nvPr/>
        </p:nvSpPr>
        <p:spPr>
          <a:xfrm>
            <a:off x="2521148" y="290859"/>
            <a:ext cx="5819449" cy="6238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defRPr/>
            </a:pPr>
            <a:r>
              <a:rPr lang="en-ZA" altLang="en-US" sz="2800" b="1" dirty="0">
                <a:solidFill>
                  <a:schemeClr val="accent6">
                    <a:lumMod val="50000"/>
                  </a:schemeClr>
                </a:solidFill>
                <a:latin typeface="Arial" panose="020B0604020202020204" pitchFamily="34" charset="0"/>
                <a:ea typeface="Calibri" panose="020F0502020204030204" pitchFamily="34" charset="0"/>
                <a:cs typeface="Arial" panose="020B0604020202020204" pitchFamily="34" charset="0"/>
              </a:rPr>
              <a:t>Company Declaration</a:t>
            </a:r>
            <a:endParaRPr lang="en-ZA" altLang="en-US" sz="2800" dirty="0">
              <a:solidFill>
                <a:schemeClr val="accent6">
                  <a:lumMod val="50000"/>
                </a:schemeClr>
              </a:solidFill>
              <a:latin typeface="Arial" panose="020B0604020202020204" pitchFamily="34" charset="0"/>
              <a:cs typeface="Arial" panose="020B0604020202020204" pitchFamily="34" charset="0"/>
            </a:endParaRPr>
          </a:p>
          <a:p>
            <a:pPr algn="ctr">
              <a:lnSpc>
                <a:spcPct val="107000"/>
              </a:lnSpc>
              <a:spcAft>
                <a:spcPts val="800"/>
              </a:spcAft>
              <a:defRPr/>
            </a:pPr>
            <a:r>
              <a:rPr lang="en-ZA" altLang="en-US" sz="1100" dirty="0">
                <a:solidFill>
                  <a:schemeClr val="accent6">
                    <a:lumMod val="50000"/>
                  </a:schemeClr>
                </a:solidFill>
                <a:cs typeface="Calibri" panose="020F0502020204030204" pitchFamily="34" charset="0"/>
              </a:rPr>
              <a:t> </a:t>
            </a:r>
          </a:p>
        </p:txBody>
      </p:sp>
      <p:sp>
        <p:nvSpPr>
          <p:cNvPr id="10" name="Rectangle 9"/>
          <p:cNvSpPr/>
          <p:nvPr/>
        </p:nvSpPr>
        <p:spPr>
          <a:xfrm>
            <a:off x="675159" y="2198884"/>
            <a:ext cx="7588624" cy="37831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defRPr/>
            </a:pPr>
            <a:r>
              <a:rPr lang="en-ZA" altLang="en-US" sz="1100" dirty="0">
                <a:solidFill>
                  <a:srgbClr val="FFFFFF"/>
                </a:solidFill>
                <a:cs typeface="Calibri" panose="020F0502020204030204" pitchFamily="34" charset="0"/>
              </a:rPr>
              <a:t> </a:t>
            </a:r>
          </a:p>
        </p:txBody>
      </p:sp>
      <p:sp>
        <p:nvSpPr>
          <p:cNvPr id="2" name="Rectangle 1"/>
          <p:cNvSpPr/>
          <p:nvPr/>
        </p:nvSpPr>
        <p:spPr>
          <a:xfrm>
            <a:off x="684713" y="4115847"/>
            <a:ext cx="174424" cy="15548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Rectangle 11"/>
          <p:cNvSpPr/>
          <p:nvPr/>
        </p:nvSpPr>
        <p:spPr>
          <a:xfrm>
            <a:off x="3176" y="1445855"/>
            <a:ext cx="1922804" cy="3321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lumMod val="95000"/>
                    <a:lumOff val="5000"/>
                  </a:schemeClr>
                </a:solidFill>
              </a:rPr>
              <a:t>(Full name) </a:t>
            </a:r>
            <a:endParaRPr lang="en-ZA" sz="1000" dirty="0">
              <a:solidFill>
                <a:schemeClr val="tx1">
                  <a:lumMod val="95000"/>
                  <a:lumOff val="5000"/>
                </a:schemeClr>
              </a:solidFill>
            </a:endParaRPr>
          </a:p>
        </p:txBody>
      </p:sp>
      <p:sp>
        <p:nvSpPr>
          <p:cNvPr id="13" name="Rectangle 12"/>
          <p:cNvSpPr/>
          <p:nvPr/>
        </p:nvSpPr>
        <p:spPr>
          <a:xfrm>
            <a:off x="3622565" y="1442329"/>
            <a:ext cx="1922804" cy="3321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lumMod val="95000"/>
                    <a:lumOff val="5000"/>
                  </a:schemeClr>
                </a:solidFill>
              </a:rPr>
              <a:t>(Designation) </a:t>
            </a:r>
            <a:endParaRPr lang="en-ZA" sz="1000" dirty="0">
              <a:solidFill>
                <a:schemeClr val="tx1">
                  <a:lumMod val="95000"/>
                  <a:lumOff val="5000"/>
                </a:schemeClr>
              </a:solidFill>
            </a:endParaRPr>
          </a:p>
        </p:txBody>
      </p:sp>
      <p:sp>
        <p:nvSpPr>
          <p:cNvPr id="14" name="Rectangle 13"/>
          <p:cNvSpPr/>
          <p:nvPr/>
        </p:nvSpPr>
        <p:spPr>
          <a:xfrm>
            <a:off x="158750" y="1768159"/>
            <a:ext cx="1922804" cy="3321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lumMod val="95000"/>
                    <a:lumOff val="5000"/>
                  </a:schemeClr>
                </a:solidFill>
              </a:rPr>
              <a:t>(Company Name)</a:t>
            </a:r>
            <a:endParaRPr lang="en-ZA" sz="1000" dirty="0">
              <a:solidFill>
                <a:schemeClr val="tx1">
                  <a:lumMod val="95000"/>
                  <a:lumOff val="5000"/>
                </a:schemeClr>
              </a:solidFill>
            </a:endParaRPr>
          </a:p>
        </p:txBody>
      </p:sp>
      <p:sp>
        <p:nvSpPr>
          <p:cNvPr id="15" name="Rectangle 14"/>
          <p:cNvSpPr/>
          <p:nvPr/>
        </p:nvSpPr>
        <p:spPr>
          <a:xfrm>
            <a:off x="7215447" y="1759112"/>
            <a:ext cx="1922804" cy="3321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lumMod val="95000"/>
                    <a:lumOff val="5000"/>
                  </a:schemeClr>
                </a:solidFill>
              </a:rPr>
              <a:t>(Investment value)</a:t>
            </a:r>
            <a:endParaRPr lang="en-ZA" sz="1000" dirty="0">
              <a:solidFill>
                <a:schemeClr val="tx1">
                  <a:lumMod val="95000"/>
                  <a:lumOff val="5000"/>
                </a:schemeClr>
              </a:solidFill>
            </a:endParaRPr>
          </a:p>
        </p:txBody>
      </p:sp>
      <p:sp>
        <p:nvSpPr>
          <p:cNvPr id="16" name="Rectangle 15"/>
          <p:cNvSpPr/>
          <p:nvPr/>
        </p:nvSpPr>
        <p:spPr>
          <a:xfrm>
            <a:off x="3760211" y="2535028"/>
            <a:ext cx="1922804" cy="3321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lumMod val="95000"/>
                    <a:lumOff val="5000"/>
                  </a:schemeClr>
                </a:solidFill>
              </a:rPr>
              <a:t>(Company Name)</a:t>
            </a:r>
            <a:endParaRPr lang="en-ZA" sz="1000" dirty="0">
              <a:solidFill>
                <a:schemeClr val="tx1">
                  <a:lumMod val="95000"/>
                  <a:lumOff val="5000"/>
                </a:schemeClr>
              </a:solidFill>
            </a:endParaRPr>
          </a:p>
        </p:txBody>
      </p:sp>
      <p:sp>
        <p:nvSpPr>
          <p:cNvPr id="18" name="Rectangle 17"/>
          <p:cNvSpPr/>
          <p:nvPr/>
        </p:nvSpPr>
        <p:spPr>
          <a:xfrm>
            <a:off x="708065" y="5173435"/>
            <a:ext cx="165219" cy="14178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9" name="Rectangle 18"/>
          <p:cNvSpPr/>
          <p:nvPr/>
        </p:nvSpPr>
        <p:spPr>
          <a:xfrm>
            <a:off x="708065" y="5537789"/>
            <a:ext cx="181141" cy="15278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0" name="Rectangle 19"/>
          <p:cNvSpPr/>
          <p:nvPr/>
        </p:nvSpPr>
        <p:spPr>
          <a:xfrm flipV="1">
            <a:off x="708065" y="3773280"/>
            <a:ext cx="172471" cy="14121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1" name="Rectangle 20"/>
          <p:cNvSpPr/>
          <p:nvPr/>
        </p:nvSpPr>
        <p:spPr>
          <a:xfrm>
            <a:off x="4368975" y="5184167"/>
            <a:ext cx="165219" cy="14178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1" name="Rectangle 10"/>
          <p:cNvSpPr/>
          <p:nvPr/>
        </p:nvSpPr>
        <p:spPr>
          <a:xfrm>
            <a:off x="4773881" y="5112327"/>
            <a:ext cx="1684069" cy="3146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tx1">
                    <a:lumMod val="95000"/>
                    <a:lumOff val="5000"/>
                  </a:schemeClr>
                </a:solidFill>
              </a:rPr>
              <a:t>Finance</a:t>
            </a:r>
            <a:endParaRPr lang="en-ZA" sz="1200" dirty="0">
              <a:solidFill>
                <a:schemeClr val="tx1">
                  <a:lumMod val="95000"/>
                  <a:lumOff val="5000"/>
                </a:schemeClr>
              </a:solidFill>
            </a:endParaRPr>
          </a:p>
        </p:txBody>
      </p:sp>
      <p:sp>
        <p:nvSpPr>
          <p:cNvPr id="22" name="Rectangle 21"/>
          <p:cNvSpPr/>
          <p:nvPr/>
        </p:nvSpPr>
        <p:spPr>
          <a:xfrm>
            <a:off x="4368974" y="5512219"/>
            <a:ext cx="165219" cy="14178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3" name="Rectangle 22"/>
          <p:cNvSpPr/>
          <p:nvPr/>
        </p:nvSpPr>
        <p:spPr>
          <a:xfrm>
            <a:off x="4768614" y="5422075"/>
            <a:ext cx="1684069" cy="3146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tx1">
                    <a:lumMod val="95000"/>
                    <a:lumOff val="5000"/>
                  </a:schemeClr>
                </a:solidFill>
              </a:rPr>
              <a:t>Electricity Access</a:t>
            </a:r>
            <a:endParaRPr lang="en-ZA" sz="1200" dirty="0">
              <a:solidFill>
                <a:schemeClr val="tx1">
                  <a:lumMod val="95000"/>
                  <a:lumOff val="5000"/>
                </a:schemeClr>
              </a:solidFill>
            </a:endParaRPr>
          </a:p>
        </p:txBody>
      </p:sp>
      <p:sp>
        <p:nvSpPr>
          <p:cNvPr id="24" name="Rectangle 23"/>
          <p:cNvSpPr/>
          <p:nvPr/>
        </p:nvSpPr>
        <p:spPr>
          <a:xfrm>
            <a:off x="937060" y="5086587"/>
            <a:ext cx="1684069" cy="3146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tx1">
                    <a:lumMod val="95000"/>
                    <a:lumOff val="5000"/>
                  </a:schemeClr>
                </a:solidFill>
              </a:rPr>
              <a:t>Policy</a:t>
            </a:r>
            <a:endParaRPr lang="en-ZA" sz="1200" dirty="0">
              <a:solidFill>
                <a:schemeClr val="tx1">
                  <a:lumMod val="95000"/>
                  <a:lumOff val="5000"/>
                </a:schemeClr>
              </a:solidFill>
            </a:endParaRPr>
          </a:p>
        </p:txBody>
      </p:sp>
      <p:sp>
        <p:nvSpPr>
          <p:cNvPr id="25" name="Rectangle 24"/>
          <p:cNvSpPr/>
          <p:nvPr/>
        </p:nvSpPr>
        <p:spPr>
          <a:xfrm>
            <a:off x="922112" y="5456835"/>
            <a:ext cx="1684069" cy="3146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tx1">
                    <a:lumMod val="95000"/>
                    <a:lumOff val="5000"/>
                  </a:schemeClr>
                </a:solidFill>
              </a:rPr>
              <a:t>Infrastructure</a:t>
            </a:r>
            <a:endParaRPr lang="en-ZA" sz="1200" dirty="0">
              <a:solidFill>
                <a:schemeClr val="tx1">
                  <a:lumMod val="95000"/>
                  <a:lumOff val="5000"/>
                </a:schemeClr>
              </a:solidFill>
            </a:endParaRPr>
          </a:p>
        </p:txBody>
      </p:sp>
    </p:spTree>
    <p:extLst>
      <p:ext uri="{BB962C8B-B14F-4D97-AF65-F5344CB8AC3E}">
        <p14:creationId xmlns:p14="http://schemas.microsoft.com/office/powerpoint/2010/main" val="1636900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6" progId="TCLayout.ActiveDocument.1">
                  <p:embed/>
                </p:oleObj>
              </mc:Choice>
              <mc:Fallback>
                <p:oleObj name="think-cell Slide" r:id="rId4" imgW="395" imgH="396" progId="TCLayout.ActiveDocument.1">
                  <p:embed/>
                  <p:pic>
                    <p:nvPicPr>
                      <p:cNvPr id="6" name="Object 5"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lnSpc>
                <a:spcPct val="90000"/>
              </a:lnSpc>
              <a:spcBef>
                <a:spcPct val="0"/>
              </a:spcBef>
              <a:spcAft>
                <a:spcPct val="0"/>
              </a:spcAft>
            </a:pPr>
            <a:endParaRPr lang="en-US" sz="28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4" name="Slide Number Placeholder 3"/>
          <p:cNvSpPr>
            <a:spLocks noGrp="1"/>
          </p:cNvSpPr>
          <p:nvPr>
            <p:ph type="sldNum" sz="quarter" idx="12"/>
          </p:nvPr>
        </p:nvSpPr>
        <p:spPr/>
        <p:txBody>
          <a:bodyPr/>
          <a:lstStyle/>
          <a:p>
            <a:fld id="{F62DE869-18B6-EF4E-9CD9-93F52C98DFF9}" type="slidenum">
              <a:rPr lang="en-US" smtClean="0"/>
              <a:t>3</a:t>
            </a:fld>
            <a:endParaRPr lang="en-US" dirty="0"/>
          </a:p>
        </p:txBody>
      </p:sp>
      <p:sp>
        <p:nvSpPr>
          <p:cNvPr id="7" name="Rectangle 6"/>
          <p:cNvSpPr/>
          <p:nvPr/>
        </p:nvSpPr>
        <p:spPr>
          <a:xfrm>
            <a:off x="5281246" y="542233"/>
            <a:ext cx="2815639" cy="8059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defRPr/>
            </a:pPr>
            <a:r>
              <a:rPr lang="en-ZA" altLang="en-US" sz="2000" b="1" dirty="0">
                <a:solidFill>
                  <a:schemeClr val="bg1">
                    <a:lumMod val="85000"/>
                  </a:schemeClr>
                </a:solidFill>
                <a:latin typeface="Arial" panose="020B0604020202020204" pitchFamily="34" charset="0"/>
                <a:ea typeface="Calibri" panose="020F0502020204030204" pitchFamily="34" charset="0"/>
                <a:cs typeface="Arial" panose="020B0604020202020204" pitchFamily="34" charset="0"/>
              </a:rPr>
              <a:t>Please insert high definition company logo here</a:t>
            </a:r>
            <a:endParaRPr lang="en-ZA" altLang="en-US" sz="1400" dirty="0">
              <a:solidFill>
                <a:schemeClr val="bg1">
                  <a:lumMod val="85000"/>
                </a:schemeClr>
              </a:solidFill>
              <a:latin typeface="Arial" panose="020B0604020202020204" pitchFamily="34" charset="0"/>
              <a:cs typeface="Arial" panose="020B0604020202020204" pitchFamily="34" charset="0"/>
            </a:endParaRPr>
          </a:p>
          <a:p>
            <a:pPr algn="ctr">
              <a:lnSpc>
                <a:spcPct val="107000"/>
              </a:lnSpc>
              <a:spcAft>
                <a:spcPts val="800"/>
              </a:spcAft>
              <a:defRPr/>
            </a:pPr>
            <a:r>
              <a:rPr lang="en-ZA" altLang="en-US" sz="1100" dirty="0">
                <a:solidFill>
                  <a:srgbClr val="FFFFFF"/>
                </a:solidFill>
                <a:cs typeface="Calibri" panose="020F0502020204030204" pitchFamily="34" charset="0"/>
              </a:rPr>
              <a:t> </a:t>
            </a:r>
          </a:p>
        </p:txBody>
      </p:sp>
      <p:graphicFrame>
        <p:nvGraphicFramePr>
          <p:cNvPr id="2" name="Table 1"/>
          <p:cNvGraphicFramePr>
            <a:graphicFrameLocks noGrp="1"/>
          </p:cNvGraphicFramePr>
          <p:nvPr>
            <p:extLst>
              <p:ext uri="{D42A27DB-BD31-4B8C-83A1-F6EECF244321}">
                <p14:modId xmlns:p14="http://schemas.microsoft.com/office/powerpoint/2010/main" val="4139386178"/>
              </p:ext>
            </p:extLst>
          </p:nvPr>
        </p:nvGraphicFramePr>
        <p:xfrm>
          <a:off x="257909" y="1589962"/>
          <a:ext cx="8645768" cy="4392566"/>
        </p:xfrm>
        <a:graphic>
          <a:graphicData uri="http://schemas.openxmlformats.org/drawingml/2006/table">
            <a:tbl>
              <a:tblPr firstRow="1" bandRow="1">
                <a:tableStyleId>{5C22544A-7EE6-4342-B048-85BDC9FD1C3A}</a:tableStyleId>
              </a:tblPr>
              <a:tblGrid>
                <a:gridCol w="3159368">
                  <a:extLst>
                    <a:ext uri="{9D8B030D-6E8A-4147-A177-3AD203B41FA5}">
                      <a16:colId xmlns:a16="http://schemas.microsoft.com/office/drawing/2014/main" val="4162010488"/>
                    </a:ext>
                  </a:extLst>
                </a:gridCol>
                <a:gridCol w="5486400">
                  <a:extLst>
                    <a:ext uri="{9D8B030D-6E8A-4147-A177-3AD203B41FA5}">
                      <a16:colId xmlns:a16="http://schemas.microsoft.com/office/drawing/2014/main" val="1389507755"/>
                    </a:ext>
                  </a:extLst>
                </a:gridCol>
              </a:tblGrid>
              <a:tr h="370840">
                <a:tc>
                  <a:txBody>
                    <a:bodyPr/>
                    <a:lstStyle/>
                    <a:p>
                      <a:r>
                        <a:rPr lang="en-US" dirty="0">
                          <a:solidFill>
                            <a:srgbClr val="268A62"/>
                          </a:solidFill>
                        </a:rPr>
                        <a:t>Project Details</a:t>
                      </a:r>
                      <a:endParaRPr lang="en-ZA" dirty="0">
                        <a:solidFill>
                          <a:srgbClr val="268A62"/>
                        </a:solidFill>
                      </a:endParaRPr>
                    </a:p>
                  </a:txBody>
                  <a:tcPr>
                    <a:solidFill>
                      <a:schemeClr val="bg1"/>
                    </a:solidFill>
                  </a:tcPr>
                </a:tc>
                <a:tc>
                  <a:txBody>
                    <a:bodyPr/>
                    <a:lstStyle/>
                    <a:p>
                      <a:endParaRPr lang="en-ZA" dirty="0"/>
                    </a:p>
                  </a:txBody>
                  <a:tcPr>
                    <a:solidFill>
                      <a:schemeClr val="bg1"/>
                    </a:solidFill>
                  </a:tcPr>
                </a:tc>
                <a:extLst>
                  <a:ext uri="{0D108BD9-81ED-4DB2-BD59-A6C34878D82A}">
                    <a16:rowId xmlns:a16="http://schemas.microsoft.com/office/drawing/2014/main" val="1804499443"/>
                  </a:ext>
                </a:extLst>
              </a:tr>
              <a:tr h="242668">
                <a:tc>
                  <a:txBody>
                    <a:bodyPr/>
                    <a:lstStyle/>
                    <a:p>
                      <a:r>
                        <a:rPr lang="en-US" sz="1200" dirty="0"/>
                        <a:t>Investment start date</a:t>
                      </a:r>
                      <a:endParaRPr lang="en-ZA" sz="1200" dirty="0"/>
                    </a:p>
                  </a:txBody>
                  <a:tcPr>
                    <a:solidFill>
                      <a:schemeClr val="bg1"/>
                    </a:solidFill>
                  </a:tcPr>
                </a:tc>
                <a:tc>
                  <a:txBody>
                    <a:bodyPr/>
                    <a:lstStyle/>
                    <a:p>
                      <a:endParaRPr lang="en-ZA" sz="1200" dirty="0"/>
                    </a:p>
                  </a:txBody>
                  <a:tcPr>
                    <a:solidFill>
                      <a:schemeClr val="bg1">
                        <a:lumMod val="95000"/>
                      </a:schemeClr>
                    </a:solidFill>
                  </a:tcPr>
                </a:tc>
                <a:extLst>
                  <a:ext uri="{0D108BD9-81ED-4DB2-BD59-A6C34878D82A}">
                    <a16:rowId xmlns:a16="http://schemas.microsoft.com/office/drawing/2014/main" val="4217468913"/>
                  </a:ext>
                </a:extLst>
              </a:tr>
              <a:tr h="150055">
                <a:tc>
                  <a:txBody>
                    <a:bodyPr/>
                    <a:lstStyle/>
                    <a:p>
                      <a:r>
                        <a:rPr lang="en-US" sz="1200" dirty="0"/>
                        <a:t>Country of Origin</a:t>
                      </a:r>
                      <a:r>
                        <a:rPr lang="en-US" sz="1200" baseline="0" dirty="0"/>
                        <a:t> </a:t>
                      </a:r>
                      <a:endParaRPr lang="en-ZA" sz="1200" dirty="0"/>
                    </a:p>
                  </a:txBody>
                  <a:tcPr>
                    <a:solidFill>
                      <a:schemeClr val="bg1"/>
                    </a:solidFill>
                  </a:tcPr>
                </a:tc>
                <a:tc>
                  <a:txBody>
                    <a:bodyPr/>
                    <a:lstStyle/>
                    <a:p>
                      <a:endParaRPr lang="en-ZA" sz="1200" dirty="0"/>
                    </a:p>
                  </a:txBody>
                  <a:tcPr>
                    <a:solidFill>
                      <a:schemeClr val="bg1">
                        <a:lumMod val="95000"/>
                      </a:schemeClr>
                    </a:solidFill>
                  </a:tcPr>
                </a:tc>
                <a:extLst>
                  <a:ext uri="{0D108BD9-81ED-4DB2-BD59-A6C34878D82A}">
                    <a16:rowId xmlns:a16="http://schemas.microsoft.com/office/drawing/2014/main" val="4214319416"/>
                  </a:ext>
                </a:extLst>
              </a:tr>
              <a:tr h="209843">
                <a:tc>
                  <a:txBody>
                    <a:bodyPr/>
                    <a:lstStyle/>
                    <a:p>
                      <a:r>
                        <a:rPr lang="en-US" sz="1200" dirty="0"/>
                        <a:t>Investment</a:t>
                      </a:r>
                      <a:r>
                        <a:rPr lang="en-US" sz="1200" baseline="0" dirty="0"/>
                        <a:t> Announcement Amount</a:t>
                      </a:r>
                      <a:endParaRPr lang="en-ZA" sz="1200" dirty="0"/>
                    </a:p>
                  </a:txBody>
                  <a:tcPr>
                    <a:solidFill>
                      <a:schemeClr val="bg1"/>
                    </a:solidFill>
                  </a:tcPr>
                </a:tc>
                <a:tc>
                  <a:txBody>
                    <a:bodyPr/>
                    <a:lstStyle/>
                    <a:p>
                      <a:endParaRPr lang="en-ZA" sz="1200" dirty="0"/>
                    </a:p>
                  </a:txBody>
                  <a:tcPr>
                    <a:solidFill>
                      <a:schemeClr val="bg1">
                        <a:lumMod val="95000"/>
                      </a:schemeClr>
                    </a:solidFill>
                  </a:tcPr>
                </a:tc>
                <a:extLst>
                  <a:ext uri="{0D108BD9-81ED-4DB2-BD59-A6C34878D82A}">
                    <a16:rowId xmlns:a16="http://schemas.microsoft.com/office/drawing/2014/main" val="2253293212"/>
                  </a:ext>
                </a:extLst>
              </a:tr>
              <a:tr h="281354">
                <a:tc>
                  <a:txBody>
                    <a:bodyPr/>
                    <a:lstStyle/>
                    <a:p>
                      <a:r>
                        <a:rPr lang="en-US" sz="1200" dirty="0"/>
                        <a:t>Location of Investment</a:t>
                      </a:r>
                    </a:p>
                    <a:p>
                      <a:r>
                        <a:rPr lang="en-US" sz="800" dirty="0"/>
                        <a:t>(Province and City)</a:t>
                      </a:r>
                      <a:endParaRPr lang="en-ZA" sz="800" dirty="0"/>
                    </a:p>
                  </a:txBody>
                  <a:tcPr>
                    <a:solidFill>
                      <a:schemeClr val="bg1"/>
                    </a:solidFill>
                  </a:tcPr>
                </a:tc>
                <a:tc>
                  <a:txBody>
                    <a:bodyPr/>
                    <a:lstStyle/>
                    <a:p>
                      <a:endParaRPr lang="en-ZA" sz="1200" dirty="0"/>
                    </a:p>
                  </a:txBody>
                  <a:tcPr>
                    <a:solidFill>
                      <a:schemeClr val="bg1">
                        <a:lumMod val="95000"/>
                      </a:schemeClr>
                    </a:solidFill>
                  </a:tcPr>
                </a:tc>
                <a:extLst>
                  <a:ext uri="{0D108BD9-81ED-4DB2-BD59-A6C34878D82A}">
                    <a16:rowId xmlns:a16="http://schemas.microsoft.com/office/drawing/2014/main" val="363496007"/>
                  </a:ext>
                </a:extLst>
              </a:tr>
              <a:tr h="266114">
                <a:tc gridSpan="2">
                  <a:txBody>
                    <a:bodyPr/>
                    <a:lstStyle/>
                    <a:p>
                      <a:r>
                        <a:rPr lang="en-US" sz="1200" baseline="0" dirty="0"/>
                        <a:t>            </a:t>
                      </a:r>
                      <a:r>
                        <a:rPr lang="en-US" sz="1200" dirty="0"/>
                        <a:t>Greenfield                                              Brownfield</a:t>
                      </a:r>
                      <a:r>
                        <a:rPr lang="en-US" sz="1200" baseline="0" dirty="0"/>
                        <a:t>                                                 Combination of Greenfield and Brownfield phases</a:t>
                      </a:r>
                      <a:endParaRPr lang="en-ZA" sz="1200" dirty="0"/>
                    </a:p>
                  </a:txBody>
                  <a:tcPr>
                    <a:solidFill>
                      <a:schemeClr val="bg1"/>
                    </a:solidFill>
                  </a:tcPr>
                </a:tc>
                <a:tc hMerge="1">
                  <a:txBody>
                    <a:bodyPr/>
                    <a:lstStyle/>
                    <a:p>
                      <a:endParaRPr lang="en-ZA" sz="1200" dirty="0"/>
                    </a:p>
                  </a:txBody>
                  <a:tcPr>
                    <a:solidFill>
                      <a:schemeClr val="bg1">
                        <a:lumMod val="95000"/>
                      </a:schemeClr>
                    </a:solidFill>
                  </a:tcPr>
                </a:tc>
                <a:extLst>
                  <a:ext uri="{0D108BD9-81ED-4DB2-BD59-A6C34878D82A}">
                    <a16:rowId xmlns:a16="http://schemas.microsoft.com/office/drawing/2014/main" val="3723404319"/>
                  </a:ext>
                </a:extLst>
              </a:tr>
              <a:tr h="267755">
                <a:tc>
                  <a:txBody>
                    <a:bodyPr/>
                    <a:lstStyle/>
                    <a:p>
                      <a:r>
                        <a:rPr lang="en-US" sz="1200" dirty="0"/>
                        <a:t>Project description and Product</a:t>
                      </a:r>
                      <a:endParaRPr lang="en-ZA" sz="1200" dirty="0"/>
                    </a:p>
                  </a:txBody>
                  <a:tcPr>
                    <a:solidFill>
                      <a:schemeClr val="bg1"/>
                    </a:solidFill>
                  </a:tcPr>
                </a:tc>
                <a:tc>
                  <a:txBody>
                    <a:bodyPr/>
                    <a:lstStyle/>
                    <a:p>
                      <a:endParaRPr lang="en-ZA" sz="1200" dirty="0"/>
                    </a:p>
                  </a:txBody>
                  <a:tcPr>
                    <a:solidFill>
                      <a:schemeClr val="bg1">
                        <a:lumMod val="95000"/>
                      </a:schemeClr>
                    </a:solidFill>
                  </a:tcPr>
                </a:tc>
                <a:extLst>
                  <a:ext uri="{0D108BD9-81ED-4DB2-BD59-A6C34878D82A}">
                    <a16:rowId xmlns:a16="http://schemas.microsoft.com/office/drawing/2014/main" val="4193947855"/>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Value of </a:t>
                      </a:r>
                      <a:r>
                        <a:rPr lang="en-US" sz="1200" dirty="0" err="1"/>
                        <a:t>localisation</a:t>
                      </a:r>
                      <a:endParaRPr lang="en-ZA" sz="1200" dirty="0"/>
                    </a:p>
                  </a:txBody>
                  <a:tcPr>
                    <a:solidFill>
                      <a:schemeClr val="bg1"/>
                    </a:solidFill>
                  </a:tcPr>
                </a:tc>
                <a:tc>
                  <a:txBody>
                    <a:bodyPr/>
                    <a:lstStyle/>
                    <a:p>
                      <a:endParaRPr lang="en-ZA" sz="1200" dirty="0"/>
                    </a:p>
                  </a:txBody>
                  <a:tcPr>
                    <a:solidFill>
                      <a:schemeClr val="bg1">
                        <a:lumMod val="95000"/>
                      </a:schemeClr>
                    </a:solidFill>
                  </a:tcPr>
                </a:tc>
                <a:extLst>
                  <a:ext uri="{0D108BD9-81ED-4DB2-BD59-A6C34878D82A}">
                    <a16:rowId xmlns:a16="http://schemas.microsoft.com/office/drawing/2014/main" val="3398546693"/>
                  </a:ext>
                </a:extLst>
              </a:tr>
              <a:tr h="29589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Expected Increase in Capacity/</a:t>
                      </a:r>
                      <a:r>
                        <a:rPr lang="en-US" sz="1200" baseline="0" dirty="0"/>
                        <a:t> output (</a:t>
                      </a:r>
                      <a:r>
                        <a:rPr lang="en-US" sz="900" i="1" baseline="0" dirty="0"/>
                        <a:t>actual value)</a:t>
                      </a:r>
                      <a:endParaRPr lang="en-ZA" sz="900" i="1" dirty="0"/>
                    </a:p>
                  </a:txBody>
                  <a:tcPr>
                    <a:solidFill>
                      <a:schemeClr val="bg1"/>
                    </a:solidFill>
                  </a:tcPr>
                </a:tc>
                <a:tc>
                  <a:txBody>
                    <a:bodyPr/>
                    <a:lstStyle/>
                    <a:p>
                      <a:endParaRPr lang="en-ZA" sz="1200" dirty="0"/>
                    </a:p>
                  </a:txBody>
                  <a:tcPr>
                    <a:solidFill>
                      <a:schemeClr val="bg1">
                        <a:lumMod val="95000"/>
                      </a:schemeClr>
                    </a:solidFill>
                  </a:tcPr>
                </a:tc>
                <a:extLst>
                  <a:ext uri="{0D108BD9-81ED-4DB2-BD59-A6C34878D82A}">
                    <a16:rowId xmlns:a16="http://schemas.microsoft.com/office/drawing/2014/main" val="557540527"/>
                  </a:ext>
                </a:extLst>
              </a:tr>
              <a:tr h="28284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Export</a:t>
                      </a:r>
                      <a:r>
                        <a:rPr lang="en-US" sz="1200" baseline="0" dirty="0"/>
                        <a:t> value</a:t>
                      </a:r>
                      <a:endParaRPr lang="en-ZA" sz="1200" dirty="0"/>
                    </a:p>
                  </a:txBody>
                  <a:tcPr>
                    <a:solidFill>
                      <a:schemeClr val="bg1"/>
                    </a:solidFill>
                  </a:tcPr>
                </a:tc>
                <a:tc>
                  <a:txBody>
                    <a:bodyPr/>
                    <a:lstStyle/>
                    <a:p>
                      <a:endParaRPr lang="en-US" sz="1200" dirty="0"/>
                    </a:p>
                  </a:txBody>
                  <a:tcPr>
                    <a:solidFill>
                      <a:schemeClr val="bg1">
                        <a:lumMod val="95000"/>
                      </a:schemeClr>
                    </a:solidFill>
                  </a:tcPr>
                </a:tc>
                <a:extLst>
                  <a:ext uri="{0D108BD9-81ED-4DB2-BD59-A6C34878D82A}">
                    <a16:rowId xmlns:a16="http://schemas.microsoft.com/office/drawing/2014/main" val="378850975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Export markets</a:t>
                      </a:r>
                      <a:endParaRPr lang="en-ZA" sz="1200" dirty="0"/>
                    </a:p>
                  </a:txBody>
                  <a:tcPr>
                    <a:solidFill>
                      <a:schemeClr val="bg1"/>
                    </a:solidFill>
                  </a:tcPr>
                </a:tc>
                <a:tc>
                  <a:txBody>
                    <a:bodyPr/>
                    <a:lstStyle/>
                    <a:p>
                      <a:endParaRPr lang="en-ZA" sz="1200" dirty="0"/>
                    </a:p>
                  </a:txBody>
                  <a:tcPr>
                    <a:solidFill>
                      <a:schemeClr val="bg1">
                        <a:lumMod val="95000"/>
                      </a:schemeClr>
                    </a:solidFill>
                  </a:tcPr>
                </a:tc>
                <a:extLst>
                  <a:ext uri="{0D108BD9-81ED-4DB2-BD59-A6C34878D82A}">
                    <a16:rowId xmlns:a16="http://schemas.microsoft.com/office/drawing/2014/main" val="47522371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Direct</a:t>
                      </a:r>
                      <a:r>
                        <a:rPr lang="en-US" sz="1200" baseline="0" dirty="0"/>
                        <a:t> Full time employment expected  and skills development </a:t>
                      </a:r>
                      <a:endParaRPr lang="en-ZA" sz="1200" dirty="0"/>
                    </a:p>
                  </a:txBody>
                  <a:tcPr>
                    <a:solidFill>
                      <a:schemeClr val="bg1"/>
                    </a:solidFill>
                  </a:tcPr>
                </a:tc>
                <a:tc>
                  <a:txBody>
                    <a:bodyPr/>
                    <a:lstStyle/>
                    <a:p>
                      <a:endParaRPr lang="en-ZA" sz="1200" dirty="0"/>
                    </a:p>
                  </a:txBody>
                  <a:tcPr>
                    <a:solidFill>
                      <a:schemeClr val="bg1">
                        <a:lumMod val="95000"/>
                      </a:schemeClr>
                    </a:solidFill>
                  </a:tcPr>
                </a:tc>
                <a:extLst>
                  <a:ext uri="{0D108BD9-81ED-4DB2-BD59-A6C34878D82A}">
                    <a16:rowId xmlns:a16="http://schemas.microsoft.com/office/drawing/2014/main" val="88386942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Reason for investing in South Africa</a:t>
                      </a:r>
                      <a:endParaRPr lang="en-ZA"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ZA" sz="1200" dirty="0"/>
                    </a:p>
                  </a:txBody>
                  <a:tcPr>
                    <a:solidFill>
                      <a:schemeClr val="bg1"/>
                    </a:solidFill>
                  </a:tcPr>
                </a:tc>
                <a:tc>
                  <a:txBody>
                    <a:bodyPr/>
                    <a:lstStyle/>
                    <a:p>
                      <a:endParaRPr lang="en-ZA" sz="1200" dirty="0"/>
                    </a:p>
                  </a:txBody>
                  <a:tcPr>
                    <a:solidFill>
                      <a:schemeClr val="bg1">
                        <a:lumMod val="95000"/>
                      </a:schemeClr>
                    </a:solidFill>
                  </a:tcPr>
                </a:tc>
                <a:extLst>
                  <a:ext uri="{0D108BD9-81ED-4DB2-BD59-A6C34878D82A}">
                    <a16:rowId xmlns:a16="http://schemas.microsoft.com/office/drawing/2014/main" val="3581140070"/>
                  </a:ext>
                </a:extLst>
              </a:tr>
            </a:tbl>
          </a:graphicData>
        </a:graphic>
      </p:graphicFrame>
      <p:sp>
        <p:nvSpPr>
          <p:cNvPr id="9" name="Rectangle 8"/>
          <p:cNvSpPr/>
          <p:nvPr/>
        </p:nvSpPr>
        <p:spPr>
          <a:xfrm>
            <a:off x="257909" y="1214823"/>
            <a:ext cx="2206169" cy="3692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defRPr/>
            </a:pPr>
            <a:r>
              <a:rPr lang="en-ZA" altLang="en-US" sz="2000" b="1" dirty="0">
                <a:latin typeface="Arial" panose="020B0604020202020204" pitchFamily="34" charset="0"/>
                <a:ea typeface="Calibri" panose="020F0502020204030204" pitchFamily="34" charset="0"/>
                <a:cs typeface="Arial" panose="020B0604020202020204" pitchFamily="34" charset="0"/>
              </a:rPr>
              <a:t>Company Name:</a:t>
            </a:r>
          </a:p>
          <a:p>
            <a:pPr algn="ctr">
              <a:defRPr/>
            </a:pPr>
            <a:endParaRPr lang="en-ZA" altLang="en-US" sz="1400" dirty="0">
              <a:latin typeface="Arial" panose="020B0604020202020204" pitchFamily="34" charset="0"/>
              <a:cs typeface="Arial" panose="020B0604020202020204" pitchFamily="34" charset="0"/>
            </a:endParaRPr>
          </a:p>
          <a:p>
            <a:pPr algn="ctr">
              <a:lnSpc>
                <a:spcPct val="107000"/>
              </a:lnSpc>
              <a:spcAft>
                <a:spcPts val="800"/>
              </a:spcAft>
              <a:defRPr/>
            </a:pPr>
            <a:r>
              <a:rPr lang="en-ZA" altLang="en-US" sz="1100" dirty="0">
                <a:solidFill>
                  <a:srgbClr val="FFFFFF"/>
                </a:solidFill>
                <a:cs typeface="Calibri" panose="020F0502020204030204" pitchFamily="34" charset="0"/>
              </a:rPr>
              <a:t> </a:t>
            </a:r>
          </a:p>
        </p:txBody>
      </p:sp>
      <p:sp>
        <p:nvSpPr>
          <p:cNvPr id="12" name="Rectangle 11"/>
          <p:cNvSpPr/>
          <p:nvPr/>
        </p:nvSpPr>
        <p:spPr>
          <a:xfrm>
            <a:off x="494310" y="3249633"/>
            <a:ext cx="165219" cy="14178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3" name="Rectangle 12"/>
          <p:cNvSpPr/>
          <p:nvPr/>
        </p:nvSpPr>
        <p:spPr>
          <a:xfrm>
            <a:off x="2798122" y="3244706"/>
            <a:ext cx="165219" cy="14178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4" name="Rectangle 13"/>
          <p:cNvSpPr/>
          <p:nvPr/>
        </p:nvSpPr>
        <p:spPr>
          <a:xfrm>
            <a:off x="5198636" y="3249633"/>
            <a:ext cx="165219" cy="14178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6737456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6" progId="TCLayout.ActiveDocument.1">
                  <p:embed/>
                </p:oleObj>
              </mc:Choice>
              <mc:Fallback>
                <p:oleObj name="think-cell Slide" r:id="rId4" imgW="395" imgH="396" progId="TCLayout.ActiveDocument.1">
                  <p:embed/>
                  <p:pic>
                    <p:nvPicPr>
                      <p:cNvPr id="6" name="Object 5"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lnSpc>
                <a:spcPct val="90000"/>
              </a:lnSpc>
              <a:spcBef>
                <a:spcPct val="0"/>
              </a:spcBef>
              <a:spcAft>
                <a:spcPct val="0"/>
              </a:spcAft>
            </a:pPr>
            <a:endParaRPr lang="en-US" sz="28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4" name="Slide Number Placeholder 3"/>
          <p:cNvSpPr>
            <a:spLocks noGrp="1"/>
          </p:cNvSpPr>
          <p:nvPr>
            <p:ph type="sldNum" sz="quarter" idx="12"/>
          </p:nvPr>
        </p:nvSpPr>
        <p:spPr/>
        <p:txBody>
          <a:bodyPr/>
          <a:lstStyle/>
          <a:p>
            <a:fld id="{F62DE869-18B6-EF4E-9CD9-93F52C98DFF9}" type="slidenum">
              <a:rPr lang="en-US" smtClean="0"/>
              <a:t>4</a:t>
            </a:fld>
            <a:endParaRPr lang="en-US" dirty="0"/>
          </a:p>
        </p:txBody>
      </p:sp>
      <p:graphicFrame>
        <p:nvGraphicFramePr>
          <p:cNvPr id="2" name="Table 1"/>
          <p:cNvGraphicFramePr>
            <a:graphicFrameLocks noGrp="1"/>
          </p:cNvGraphicFramePr>
          <p:nvPr>
            <p:extLst>
              <p:ext uri="{D42A27DB-BD31-4B8C-83A1-F6EECF244321}">
                <p14:modId xmlns:p14="http://schemas.microsoft.com/office/powerpoint/2010/main" val="2613433284"/>
              </p:ext>
            </p:extLst>
          </p:nvPr>
        </p:nvGraphicFramePr>
        <p:xfrm>
          <a:off x="269632" y="1285161"/>
          <a:ext cx="8645768" cy="2663874"/>
        </p:xfrm>
        <a:graphic>
          <a:graphicData uri="http://schemas.openxmlformats.org/drawingml/2006/table">
            <a:tbl>
              <a:tblPr firstRow="1" bandRow="1">
                <a:tableStyleId>{5C22544A-7EE6-4342-B048-85BDC9FD1C3A}</a:tableStyleId>
              </a:tblPr>
              <a:tblGrid>
                <a:gridCol w="3159368">
                  <a:extLst>
                    <a:ext uri="{9D8B030D-6E8A-4147-A177-3AD203B41FA5}">
                      <a16:colId xmlns:a16="http://schemas.microsoft.com/office/drawing/2014/main" val="4162010488"/>
                    </a:ext>
                  </a:extLst>
                </a:gridCol>
                <a:gridCol w="877529">
                  <a:extLst>
                    <a:ext uri="{9D8B030D-6E8A-4147-A177-3AD203B41FA5}">
                      <a16:colId xmlns:a16="http://schemas.microsoft.com/office/drawing/2014/main" val="1389507755"/>
                    </a:ext>
                  </a:extLst>
                </a:gridCol>
                <a:gridCol w="884903">
                  <a:extLst>
                    <a:ext uri="{9D8B030D-6E8A-4147-A177-3AD203B41FA5}">
                      <a16:colId xmlns:a16="http://schemas.microsoft.com/office/drawing/2014/main" val="3505924937"/>
                    </a:ext>
                  </a:extLst>
                </a:gridCol>
                <a:gridCol w="3723968">
                  <a:extLst>
                    <a:ext uri="{9D8B030D-6E8A-4147-A177-3AD203B41FA5}">
                      <a16:colId xmlns:a16="http://schemas.microsoft.com/office/drawing/2014/main" val="4046079506"/>
                    </a:ext>
                  </a:extLst>
                </a:gridCol>
              </a:tblGrid>
              <a:tr h="370840">
                <a:tc>
                  <a:txBody>
                    <a:bodyPr/>
                    <a:lstStyle/>
                    <a:p>
                      <a:r>
                        <a:rPr lang="en-US" dirty="0">
                          <a:solidFill>
                            <a:srgbClr val="268A62"/>
                          </a:solidFill>
                        </a:rPr>
                        <a:t>Project Details</a:t>
                      </a:r>
                      <a:endParaRPr lang="en-ZA" dirty="0">
                        <a:solidFill>
                          <a:srgbClr val="268A62"/>
                        </a:solidFill>
                      </a:endParaRPr>
                    </a:p>
                  </a:txBody>
                  <a:tcPr>
                    <a:solidFill>
                      <a:schemeClr val="bg1"/>
                    </a:solidFill>
                  </a:tcPr>
                </a:tc>
                <a:tc gridSpan="3">
                  <a:txBody>
                    <a:bodyPr/>
                    <a:lstStyle/>
                    <a:p>
                      <a:endParaRPr lang="en-ZA" dirty="0"/>
                    </a:p>
                  </a:txBody>
                  <a:tcPr>
                    <a:solidFill>
                      <a:schemeClr val="bg1"/>
                    </a:solidFill>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1804499443"/>
                  </a:ext>
                </a:extLst>
              </a:tr>
              <a:tr h="242668">
                <a:tc>
                  <a:txBody>
                    <a:bodyPr/>
                    <a:lstStyle/>
                    <a:p>
                      <a:r>
                        <a:rPr lang="en-US" b="1" dirty="0"/>
                        <a:t>Project Timeline</a:t>
                      </a:r>
                      <a:endParaRPr lang="en-ZA" b="1" dirty="0"/>
                    </a:p>
                  </a:txBody>
                  <a:tcPr>
                    <a:solidFill>
                      <a:schemeClr val="bg1"/>
                    </a:solidFill>
                  </a:tcPr>
                </a:tc>
                <a:tc gridSpan="3">
                  <a:txBody>
                    <a:bodyPr/>
                    <a:lstStyle/>
                    <a:p>
                      <a:endParaRPr lang="en-ZA" sz="1200" dirty="0"/>
                    </a:p>
                  </a:txBody>
                  <a:tcPr>
                    <a:solidFill>
                      <a:schemeClr val="bg1"/>
                    </a:solidFill>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4217468913"/>
                  </a:ext>
                </a:extLst>
              </a:tr>
              <a:tr h="150055">
                <a:tc>
                  <a:txBody>
                    <a:bodyPr/>
                    <a:lstStyle/>
                    <a:p>
                      <a:r>
                        <a:rPr lang="en-US" sz="1200" dirty="0"/>
                        <a:t>Start date</a:t>
                      </a:r>
                      <a:endParaRPr lang="en-ZA" sz="1200" dirty="0"/>
                    </a:p>
                  </a:txBody>
                  <a:tcPr>
                    <a:solidFill>
                      <a:schemeClr val="bg1"/>
                    </a:solidFill>
                  </a:tcPr>
                </a:tc>
                <a:tc gridSpan="3">
                  <a:txBody>
                    <a:bodyPr/>
                    <a:lstStyle/>
                    <a:p>
                      <a:endParaRPr lang="en-ZA" sz="1200" dirty="0"/>
                    </a:p>
                  </a:txBody>
                  <a:tcPr>
                    <a:solidFill>
                      <a:schemeClr val="bg1">
                        <a:lumMod val="95000"/>
                      </a:schemeClr>
                    </a:solidFill>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4214319416"/>
                  </a:ext>
                </a:extLst>
              </a:tr>
              <a:tr h="209843">
                <a:tc>
                  <a:txBody>
                    <a:bodyPr/>
                    <a:lstStyle/>
                    <a:p>
                      <a:r>
                        <a:rPr lang="en-US" sz="1200" dirty="0"/>
                        <a:t>Administrative and Regulatory approvals</a:t>
                      </a:r>
                      <a:r>
                        <a:rPr lang="en-US" sz="1200" baseline="0" dirty="0"/>
                        <a:t> period</a:t>
                      </a:r>
                      <a:endParaRPr lang="en-ZA" sz="1200" dirty="0"/>
                    </a:p>
                  </a:txBody>
                  <a:tcPr>
                    <a:solidFill>
                      <a:schemeClr val="bg1"/>
                    </a:solidFill>
                  </a:tcPr>
                </a:tc>
                <a:tc gridSpan="3">
                  <a:txBody>
                    <a:bodyPr/>
                    <a:lstStyle/>
                    <a:p>
                      <a:endParaRPr lang="en-ZA" sz="1200" dirty="0"/>
                    </a:p>
                  </a:txBody>
                  <a:tcPr>
                    <a:solidFill>
                      <a:schemeClr val="bg1">
                        <a:lumMod val="95000"/>
                      </a:schemeClr>
                    </a:solidFill>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2253293212"/>
                  </a:ext>
                </a:extLst>
              </a:tr>
              <a:tr h="281354">
                <a:tc>
                  <a:txBody>
                    <a:bodyPr/>
                    <a:lstStyle/>
                    <a:p>
                      <a:r>
                        <a:rPr lang="en-US" sz="1200" dirty="0"/>
                        <a:t>Expected Construction period</a:t>
                      </a:r>
                      <a:endParaRPr lang="en-ZA" sz="1200" dirty="0"/>
                    </a:p>
                  </a:txBody>
                  <a:tcPr>
                    <a:solidFill>
                      <a:schemeClr val="bg1"/>
                    </a:solidFill>
                  </a:tcPr>
                </a:tc>
                <a:tc gridSpan="3">
                  <a:txBody>
                    <a:bodyPr/>
                    <a:lstStyle/>
                    <a:p>
                      <a:endParaRPr lang="en-ZA" sz="1200" dirty="0"/>
                    </a:p>
                  </a:txBody>
                  <a:tcPr>
                    <a:solidFill>
                      <a:schemeClr val="bg1">
                        <a:lumMod val="95000"/>
                      </a:schemeClr>
                    </a:solidFill>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363496007"/>
                  </a:ext>
                </a:extLst>
              </a:tr>
              <a:tr h="266114">
                <a:tc>
                  <a:txBody>
                    <a:bodyPr/>
                    <a:lstStyle/>
                    <a:p>
                      <a:r>
                        <a:rPr lang="en-US" sz="1200" dirty="0"/>
                        <a:t>Expected Commissioning period</a:t>
                      </a:r>
                      <a:endParaRPr lang="en-ZA" sz="1200" dirty="0"/>
                    </a:p>
                  </a:txBody>
                  <a:tcPr>
                    <a:solidFill>
                      <a:schemeClr val="bg1"/>
                    </a:solidFill>
                  </a:tcPr>
                </a:tc>
                <a:tc gridSpan="3">
                  <a:txBody>
                    <a:bodyPr/>
                    <a:lstStyle/>
                    <a:p>
                      <a:endParaRPr lang="en-ZA" sz="1200" dirty="0"/>
                    </a:p>
                  </a:txBody>
                  <a:tcPr>
                    <a:solidFill>
                      <a:schemeClr val="bg1">
                        <a:lumMod val="95000"/>
                      </a:schemeClr>
                    </a:solidFill>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3723404319"/>
                  </a:ext>
                </a:extLst>
              </a:tr>
              <a:tr h="209843">
                <a:tc>
                  <a:txBody>
                    <a:bodyPr/>
                    <a:lstStyle/>
                    <a:p>
                      <a:r>
                        <a:rPr lang="en-US" sz="1200" dirty="0"/>
                        <a:t>Expected Date for Start of Production/ Service</a:t>
                      </a:r>
                      <a:endParaRPr lang="en-ZA" sz="1200" dirty="0"/>
                    </a:p>
                  </a:txBody>
                  <a:tcPr>
                    <a:solidFill>
                      <a:schemeClr val="bg1"/>
                    </a:solidFill>
                  </a:tcPr>
                </a:tc>
                <a:tc gridSpan="3">
                  <a:txBody>
                    <a:bodyPr/>
                    <a:lstStyle/>
                    <a:p>
                      <a:endParaRPr lang="en-ZA" sz="1200" dirty="0"/>
                    </a:p>
                  </a:txBody>
                  <a:tcPr>
                    <a:solidFill>
                      <a:schemeClr val="bg1">
                        <a:lumMod val="95000"/>
                      </a:schemeClr>
                    </a:solidFill>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4193947855"/>
                  </a:ext>
                </a:extLst>
              </a:tr>
              <a:tr h="228600">
                <a:tc rowSpan="2">
                  <a:txBody>
                    <a:bodyPr/>
                    <a:lstStyle/>
                    <a:p>
                      <a:r>
                        <a:rPr lang="en-US" sz="1200" dirty="0"/>
                        <a:t>Have you installed</a:t>
                      </a:r>
                      <a:r>
                        <a:rPr lang="en-US" sz="1200" baseline="0" dirty="0"/>
                        <a:t> or are you planning to install renewable energy capacity for your project?</a:t>
                      </a:r>
                      <a:endParaRPr lang="en-ZA" sz="1200" dirty="0"/>
                    </a:p>
                  </a:txBody>
                  <a:tcPr>
                    <a:solidFill>
                      <a:schemeClr val="bg1"/>
                    </a:solidFill>
                  </a:tcPr>
                </a:tc>
                <a:tc>
                  <a:txBody>
                    <a:bodyPr/>
                    <a:lstStyle/>
                    <a:p>
                      <a:r>
                        <a:rPr lang="en-US" sz="1200" dirty="0"/>
                        <a:t>YES </a:t>
                      </a:r>
                      <a:endParaRPr lang="en-ZA" sz="1200" dirty="0"/>
                    </a:p>
                  </a:txBody>
                  <a:tcPr>
                    <a:solidFill>
                      <a:schemeClr val="bg1">
                        <a:lumMod val="95000"/>
                      </a:schemeClr>
                    </a:solidFill>
                  </a:tcPr>
                </a:tc>
                <a:tc gridSpan="2">
                  <a:txBody>
                    <a:bodyPr/>
                    <a:lstStyle/>
                    <a:p>
                      <a:r>
                        <a:rPr lang="en-US" sz="1200" dirty="0"/>
                        <a:t>NO</a:t>
                      </a:r>
                      <a:endParaRPr lang="en-ZA" sz="1200" dirty="0"/>
                    </a:p>
                  </a:txBody>
                  <a:tcPr>
                    <a:solidFill>
                      <a:schemeClr val="bg1">
                        <a:lumMod val="95000"/>
                      </a:schemeClr>
                    </a:solidFill>
                  </a:tcPr>
                </a:tc>
                <a:tc hMerge="1">
                  <a:txBody>
                    <a:bodyPr/>
                    <a:lstStyle/>
                    <a:p>
                      <a:endParaRPr lang="en-ZA"/>
                    </a:p>
                  </a:txBody>
                  <a:tcPr/>
                </a:tc>
                <a:extLst>
                  <a:ext uri="{0D108BD9-81ED-4DB2-BD59-A6C34878D82A}">
                    <a16:rowId xmlns:a16="http://schemas.microsoft.com/office/drawing/2014/main" val="3352072973"/>
                  </a:ext>
                </a:extLst>
              </a:tr>
              <a:tr h="228600">
                <a:tc vMerge="1">
                  <a:txBody>
                    <a:bodyPr/>
                    <a:lstStyle/>
                    <a:p>
                      <a:endParaRPr lang="en-ZA"/>
                    </a:p>
                  </a:txBody>
                  <a:tcPr/>
                </a:tc>
                <a:tc gridSpan="2">
                  <a:txBody>
                    <a:bodyPr/>
                    <a:lstStyle/>
                    <a:p>
                      <a:r>
                        <a:rPr lang="en-US" sz="1200" dirty="0"/>
                        <a:t>Capacity</a:t>
                      </a:r>
                      <a:r>
                        <a:rPr lang="en-US" sz="1200" baseline="0" dirty="0"/>
                        <a:t> (MW):</a:t>
                      </a:r>
                      <a:endParaRPr lang="en-ZA" sz="1200" dirty="0"/>
                    </a:p>
                  </a:txBody>
                  <a:tcPr>
                    <a:solidFill>
                      <a:schemeClr val="bg1">
                        <a:lumMod val="95000"/>
                      </a:schemeClr>
                    </a:solidFill>
                  </a:tcPr>
                </a:tc>
                <a:tc hMerge="1">
                  <a:txBody>
                    <a:bodyPr/>
                    <a:lstStyle/>
                    <a:p>
                      <a:endParaRPr lang="en-ZA"/>
                    </a:p>
                  </a:txBody>
                  <a:tcPr/>
                </a:tc>
                <a:tc>
                  <a:txBody>
                    <a:bodyPr/>
                    <a:lstStyle/>
                    <a:p>
                      <a:r>
                        <a:rPr lang="en-US" sz="1200" dirty="0"/>
                        <a:t>Expected grid</a:t>
                      </a:r>
                      <a:r>
                        <a:rPr lang="en-US" sz="1200" baseline="0" dirty="0"/>
                        <a:t> connection date:</a:t>
                      </a:r>
                      <a:endParaRPr lang="en-ZA" sz="1200" dirty="0"/>
                    </a:p>
                  </a:txBody>
                  <a:tcPr>
                    <a:solidFill>
                      <a:schemeClr val="bg1">
                        <a:lumMod val="95000"/>
                      </a:schemeClr>
                    </a:solidFill>
                  </a:tcPr>
                </a:tc>
                <a:extLst>
                  <a:ext uri="{0D108BD9-81ED-4DB2-BD59-A6C34878D82A}">
                    <a16:rowId xmlns:a16="http://schemas.microsoft.com/office/drawing/2014/main" val="881986296"/>
                  </a:ext>
                </a:extLst>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3686731928"/>
              </p:ext>
            </p:extLst>
          </p:nvPr>
        </p:nvGraphicFramePr>
        <p:xfrm>
          <a:off x="269632" y="4090862"/>
          <a:ext cx="8645768" cy="1514480"/>
        </p:xfrm>
        <a:graphic>
          <a:graphicData uri="http://schemas.openxmlformats.org/drawingml/2006/table">
            <a:tbl>
              <a:tblPr firstRow="1" bandRow="1">
                <a:tableStyleId>{5C22544A-7EE6-4342-B048-85BDC9FD1C3A}</a:tableStyleId>
              </a:tblPr>
              <a:tblGrid>
                <a:gridCol w="3200399">
                  <a:extLst>
                    <a:ext uri="{9D8B030D-6E8A-4147-A177-3AD203B41FA5}">
                      <a16:colId xmlns:a16="http://schemas.microsoft.com/office/drawing/2014/main" val="4162010488"/>
                    </a:ext>
                  </a:extLst>
                </a:gridCol>
                <a:gridCol w="5445369">
                  <a:extLst>
                    <a:ext uri="{9D8B030D-6E8A-4147-A177-3AD203B41FA5}">
                      <a16:colId xmlns:a16="http://schemas.microsoft.com/office/drawing/2014/main" val="1389507755"/>
                    </a:ext>
                  </a:extLst>
                </a:gridCol>
              </a:tblGrid>
              <a:tr h="330285">
                <a:tc gridSpan="2">
                  <a:txBody>
                    <a:bodyPr/>
                    <a:lstStyle/>
                    <a:p>
                      <a:r>
                        <a:rPr lang="en-US" dirty="0">
                          <a:solidFill>
                            <a:srgbClr val="268A62"/>
                          </a:solidFill>
                        </a:rPr>
                        <a:t>Contact point for Quarterly</a:t>
                      </a:r>
                      <a:r>
                        <a:rPr lang="en-US" baseline="0" dirty="0">
                          <a:solidFill>
                            <a:srgbClr val="268A62"/>
                          </a:solidFill>
                        </a:rPr>
                        <a:t> progress reports</a:t>
                      </a:r>
                      <a:endParaRPr lang="en-ZA" dirty="0">
                        <a:solidFill>
                          <a:srgbClr val="268A62"/>
                        </a:solidFill>
                      </a:endParaRPr>
                    </a:p>
                  </a:txBody>
                  <a:tcPr>
                    <a:solidFill>
                      <a:schemeClr val="bg1"/>
                    </a:solidFill>
                  </a:tcPr>
                </a:tc>
                <a:tc hMerge="1">
                  <a:txBody>
                    <a:bodyPr/>
                    <a:lstStyle/>
                    <a:p>
                      <a:endParaRPr lang="en-ZA" dirty="0"/>
                    </a:p>
                  </a:txBody>
                  <a:tcPr>
                    <a:solidFill>
                      <a:srgbClr val="268A62"/>
                    </a:solidFill>
                  </a:tcPr>
                </a:tc>
                <a:extLst>
                  <a:ext uri="{0D108BD9-81ED-4DB2-BD59-A6C34878D82A}">
                    <a16:rowId xmlns:a16="http://schemas.microsoft.com/office/drawing/2014/main" val="1804499443"/>
                  </a:ext>
                </a:extLst>
              </a:tr>
              <a:tr h="325760">
                <a:tc>
                  <a:txBody>
                    <a:bodyPr/>
                    <a:lstStyle/>
                    <a:p>
                      <a:r>
                        <a:rPr lang="en-US" sz="1200" b="0" dirty="0"/>
                        <a:t>Name</a:t>
                      </a:r>
                      <a:r>
                        <a:rPr lang="en-US" sz="1200" b="0" baseline="0" dirty="0"/>
                        <a:t> </a:t>
                      </a:r>
                      <a:endParaRPr lang="en-ZA" sz="1200" b="0" dirty="0"/>
                    </a:p>
                  </a:txBody>
                  <a:tcPr>
                    <a:solidFill>
                      <a:schemeClr val="bg1"/>
                    </a:solidFill>
                  </a:tcPr>
                </a:tc>
                <a:tc>
                  <a:txBody>
                    <a:bodyPr/>
                    <a:lstStyle/>
                    <a:p>
                      <a:endParaRPr lang="en-ZA" sz="1200" dirty="0"/>
                    </a:p>
                  </a:txBody>
                  <a:tcPr>
                    <a:solidFill>
                      <a:schemeClr val="bg1">
                        <a:lumMod val="95000"/>
                      </a:schemeClr>
                    </a:solidFill>
                  </a:tcPr>
                </a:tc>
                <a:extLst>
                  <a:ext uri="{0D108BD9-81ED-4DB2-BD59-A6C34878D82A}">
                    <a16:rowId xmlns:a16="http://schemas.microsoft.com/office/drawing/2014/main" val="4217468913"/>
                  </a:ext>
                </a:extLst>
              </a:tr>
              <a:tr h="244320">
                <a:tc>
                  <a:txBody>
                    <a:bodyPr/>
                    <a:lstStyle/>
                    <a:p>
                      <a:r>
                        <a:rPr lang="en-US" sz="1200" dirty="0"/>
                        <a:t>Designation</a:t>
                      </a:r>
                      <a:endParaRPr lang="en-ZA" sz="1200" dirty="0"/>
                    </a:p>
                  </a:txBody>
                  <a:tcPr>
                    <a:solidFill>
                      <a:schemeClr val="bg1"/>
                    </a:solidFill>
                  </a:tcPr>
                </a:tc>
                <a:tc>
                  <a:txBody>
                    <a:bodyPr/>
                    <a:lstStyle/>
                    <a:p>
                      <a:endParaRPr lang="en-ZA" sz="1200" dirty="0"/>
                    </a:p>
                  </a:txBody>
                  <a:tcPr>
                    <a:solidFill>
                      <a:schemeClr val="bg1">
                        <a:lumMod val="95000"/>
                      </a:schemeClr>
                    </a:solidFill>
                  </a:tcPr>
                </a:tc>
                <a:extLst>
                  <a:ext uri="{0D108BD9-81ED-4DB2-BD59-A6C34878D82A}">
                    <a16:rowId xmlns:a16="http://schemas.microsoft.com/office/drawing/2014/main" val="4214319416"/>
                  </a:ext>
                </a:extLst>
              </a:tr>
              <a:tr h="244320">
                <a:tc>
                  <a:txBody>
                    <a:bodyPr/>
                    <a:lstStyle/>
                    <a:p>
                      <a:r>
                        <a:rPr lang="en-US" sz="1200" dirty="0"/>
                        <a:t>Email Address</a:t>
                      </a:r>
                      <a:endParaRPr lang="en-ZA" sz="1200" dirty="0"/>
                    </a:p>
                  </a:txBody>
                  <a:tcPr>
                    <a:solidFill>
                      <a:schemeClr val="bg1"/>
                    </a:solidFill>
                  </a:tcPr>
                </a:tc>
                <a:tc>
                  <a:txBody>
                    <a:bodyPr/>
                    <a:lstStyle/>
                    <a:p>
                      <a:endParaRPr lang="en-ZA" sz="1200" dirty="0"/>
                    </a:p>
                  </a:txBody>
                  <a:tcPr>
                    <a:solidFill>
                      <a:schemeClr val="bg1">
                        <a:lumMod val="95000"/>
                      </a:schemeClr>
                    </a:solidFill>
                  </a:tcPr>
                </a:tc>
                <a:extLst>
                  <a:ext uri="{0D108BD9-81ED-4DB2-BD59-A6C34878D82A}">
                    <a16:rowId xmlns:a16="http://schemas.microsoft.com/office/drawing/2014/main" val="2253293212"/>
                  </a:ext>
                </a:extLst>
              </a:tr>
              <a:tr h="250585">
                <a:tc>
                  <a:txBody>
                    <a:bodyPr/>
                    <a:lstStyle/>
                    <a:p>
                      <a:r>
                        <a:rPr lang="en-US" sz="1200" dirty="0"/>
                        <a:t>Phone Number</a:t>
                      </a:r>
                      <a:endParaRPr lang="en-ZA" sz="1200" dirty="0"/>
                    </a:p>
                  </a:txBody>
                  <a:tcPr>
                    <a:solidFill>
                      <a:schemeClr val="bg1"/>
                    </a:solidFill>
                  </a:tcPr>
                </a:tc>
                <a:tc>
                  <a:txBody>
                    <a:bodyPr/>
                    <a:lstStyle/>
                    <a:p>
                      <a:endParaRPr lang="en-ZA" sz="1200" dirty="0"/>
                    </a:p>
                  </a:txBody>
                  <a:tcPr>
                    <a:solidFill>
                      <a:schemeClr val="bg1">
                        <a:lumMod val="95000"/>
                      </a:schemeClr>
                    </a:solidFill>
                  </a:tcPr>
                </a:tc>
                <a:extLst>
                  <a:ext uri="{0D108BD9-81ED-4DB2-BD59-A6C34878D82A}">
                    <a16:rowId xmlns:a16="http://schemas.microsoft.com/office/drawing/2014/main" val="363496007"/>
                  </a:ext>
                </a:extLst>
              </a:tr>
            </a:tbl>
          </a:graphicData>
        </a:graphic>
      </p:graphicFrame>
      <p:sp>
        <p:nvSpPr>
          <p:cNvPr id="3" name="Rectangle 2"/>
          <p:cNvSpPr/>
          <p:nvPr/>
        </p:nvSpPr>
        <p:spPr>
          <a:xfrm>
            <a:off x="4675239" y="3443747"/>
            <a:ext cx="339213" cy="18435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 name="Rectangle 7"/>
          <p:cNvSpPr/>
          <p:nvPr/>
        </p:nvSpPr>
        <p:spPr>
          <a:xfrm>
            <a:off x="3802627" y="3443748"/>
            <a:ext cx="339213" cy="18435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43147027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lt;root reqver=&quot;24162&quot;&gt;&lt;version val=&quot;27056&quot;/&gt;&lt;CPresentation id=&quot;1&quot;&gt;&lt;m_precDefaultNumber&gt;&lt;m_bNumberIsYear val=&quot;1&quot;/&gt;&lt;m_chMinusSymbol&gt;-&lt;/m_chMinusSymbol&gt;&lt;m_chDecimalSymbol17909&gt;,&lt;/m_chDecimalSymbol17909&gt;&lt;m_nGroupingDigits17909 val=&quot;3&quot;/&gt;&lt;m_chGroupingSymbol17909&gt;.&lt;/m_chGroupingSymbol17909&gt;&lt;m_yearfmt&gt;&lt;begin val=&quot;0&quot;/&gt;&lt;end val=&quot;4&quot;/&gt;&lt;/m_yearfmt&gt;&lt;/m_precDefaultNumber&gt;&lt;m_precDefaultPercent&gt;&lt;m_bNumberIsYear val=&quot;1&quot;/&gt;&lt;m_chMinusSymbol&gt;-&lt;/m_chMinusSymbol&gt;&lt;m_nDecimalDigits17909 val=&quot;0&quot;/&gt;&lt;m_chDecimalSymbol17909&gt;,&lt;/m_chDecimalSymbol17909&gt;&lt;m_nGroupingDigits17909 val=&quot;3&quot;/&gt;&lt;m_chGroupingSymbol17909&gt;.&lt;/m_chGroupingSymbol17909&gt;&lt;m_strSuffix17909&gt;%&lt;/m_strSuffix17909&gt;&lt;m_yearfmt&gt;&lt;begin val=&quot;0&quot;/&gt;&lt;end val=&quot;4&quot;/&gt;&lt;/m_yearfmt&gt;&lt;/m_precDefaultPercent&gt;&lt;m_precDefaultDate&gt;&lt;m_bNumberIsYear val=&quot;0&quot;/&gt;&lt;m_strFormatTime&gt;%Y/%m/%d&lt;/m_strFormatTime&gt;&lt;m_yearfmt&gt;&lt;begin val=&quot;0&quot;/&gt;&lt;end val=&quot;0&quot;/&gt;&lt;/m_yearfmt&gt;&lt;/m_precDefaultDate&gt;&lt;m_precDefaultYear&gt;&lt;m_yearfmt&gt;&lt;begin val=&quot;0&quot;/&gt;&lt;end val=&quot;4&quot;/&gt;&lt;/m_yearfmt&gt;&lt;/m_precDefaultYear&gt;&lt;m_precDefaultQuarter&gt;&lt;m_yearfmt&gt;&lt;begin val=&quot;0&quot;/&gt;&lt;end val=&quot;4&quot;/&gt;&lt;/m_yearfmt&gt;&lt;/m_precDefaultQuarter&gt;&lt;m_precDefaultMonth&gt;&lt;m_yearfmt&gt;&lt;begin val=&quot;0&quot;/&gt;&lt;end val=&quot;4&quot;/&gt;&lt;/m_yearfmt&gt;&lt;/m_precDefaultMonth&gt;&lt;m_precDefaultWeek&gt;&lt;m_yearfmt&gt;&lt;begin val=&quot;0&quot;/&gt;&lt;end val=&quot;4&quot;/&gt;&lt;/m_yearfmt&gt;&lt;/m_precDefaultWeek&gt;&lt;m_precDefaultDay&gt;&lt;m_yearfmt&gt;&lt;begin val=&quot;0&quot;/&gt;&lt;end val=&quot;4&quot;/&gt;&lt;/m_yearfmt&gt;&lt;/m_precDefaultDay&gt;&lt;m_mruColor&gt;&lt;m_vecMRU length=&quot;1&quot;&gt;&lt;elem m_fUsage=&quot;1.00000000000000000000E+00&quot;&gt;&lt;m_msothmcolidx val=&quot;0&quot;/&gt;&lt;m_rgb r=&quot;F3&quot; g=&quot;31&quot; b=&quot;2C&quot;/&gt;&lt;m_nBrightness tagver0=&quot;26206&quot; tagname0=&quot;m_nBrightnessUNRECOGNIZED&quot; val=&quot;0&quot;/&gt;&lt;/elem&gt;&lt;/m_vecMRU&gt;&lt;/m_mruColor&gt;&lt;m_eweekdayFirstOfWeek val=&quot;1&quot;/&gt;&lt;m_eweekdayFirstOfWorkweek val=&quot;2&quot;/&gt;&lt;m_eweekdayFirstOfWeekend val=&quot;7&quot;/&gt;&lt;/CPresentation&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wT0GetikQqG6.0xGRfbA4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ZL2OtMLFQo6qD3jk_jUK4w"/>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_Lgxt8PjSSGzkVL8ZEyfxQ"/>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_Lgxt8PjSSGzkVL8ZEyfxQ"/>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_Lgxt8PjSSGzkVL8ZEyfxQ"/>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_Lgxt8PjSSGzkVL8ZEyfxQ"/>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38528</TotalTime>
  <Words>439</Words>
  <Application>Microsoft Macintosh PowerPoint</Application>
  <PresentationFormat>On-screen Show (4:3)</PresentationFormat>
  <Paragraphs>90</Paragraphs>
  <Slides>5</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5</vt:i4>
      </vt:variant>
    </vt:vector>
  </HeadingPairs>
  <TitlesOfParts>
    <vt:vector size="10" baseType="lpstr">
      <vt:lpstr>Arial</vt:lpstr>
      <vt:lpstr>Calibri</vt:lpstr>
      <vt:lpstr>Calibri Light</vt:lpstr>
      <vt:lpstr>Office Theme</vt:lpstr>
      <vt:lpstr>think-cell Slide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Zandile Ngubeni</cp:lastModifiedBy>
  <cp:revision>333</cp:revision>
  <cp:lastPrinted>2020-02-27T13:28:30Z</cp:lastPrinted>
  <dcterms:created xsi:type="dcterms:W3CDTF">2018-08-29T14:40:53Z</dcterms:created>
  <dcterms:modified xsi:type="dcterms:W3CDTF">2023-11-27T05:57:40Z</dcterms:modified>
</cp:coreProperties>
</file>